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</p:sldIdLst>
  <p:sldSz type="screen4x3" cy="6858000" cx="9144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tableStyles" Target="tableStyles.xml"/><Relationship Id="rId49" Type="http://schemas.openxmlformats.org/officeDocument/2006/relationships/presProps" Target="presProps.xml"/><Relationship Id="rId50" Type="http://schemas.openxmlformats.org/officeDocument/2006/relationships/viewProps" Target="viewProps.xml"/><Relationship Id="rId51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1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1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1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1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1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4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algn="l" indent="0" marL="0">
              <a:buNone/>
              <a:defRPr sz="2200">
                <a:solidFill>
                  <a:schemeClr val="tx1"/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 lang="en-US"/>
          </a:p>
        </p:txBody>
      </p:sp>
      <p:sp>
        <p:nvSpPr>
          <p:cNvPr id="104858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249CB9B-ACFC-4843-A770-417BE18A3C08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1048586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fld id="{E6F19D75-C22E-4BFE-9910-1A0A126E2C14}" type="slidenum">
              <a:rPr lang="en-US" smtClean="0"/>
              <a:t>‹#›</a:t>
            </a:fld>
            <a:endParaRPr lang="en-US"/>
          </a:p>
        </p:txBody>
      </p:sp>
      <p:sp>
        <p:nvSpPr>
          <p:cNvPr id="1048587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7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8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249CB9B-ACFC-4843-A770-417BE18A3C08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104868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6F19D75-C22E-4BFE-9910-1A0A126E2C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6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6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249CB9B-ACFC-4843-A770-417BE18A3C08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104867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6F19D75-C22E-4BFE-9910-1A0A126E2C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91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59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249CB9B-ACFC-4843-A770-417BE18A3C08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10485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6F19D75-C22E-4BFE-9910-1A0A126E2C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b="0" cap="none"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84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8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249CB9B-ACFC-4843-A770-417BE18A3C08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104868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6F19D75-C22E-4BFE-9910-1A0A126E2C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249CB9B-ACFC-4843-A770-417BE18A3C08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104868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9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6F19D75-C22E-4BFE-9910-1A0A126E2C14}" type="slidenum">
              <a:rPr lang="en-US" smtClean="0"/>
              <a:t>‹#›</a:t>
            </a:fld>
            <a:endParaRPr lang="en-US"/>
          </a:p>
        </p:txBody>
      </p:sp>
      <p:sp>
        <p:nvSpPr>
          <p:cNvPr id="1048691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92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93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indent="0" marL="0">
              <a:buNone/>
              <a:defRPr b="1" sz="2000">
                <a:solidFill>
                  <a:schemeClr val="tx2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9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indent="0" marL="0">
              <a:buNone/>
              <a:defRPr b="1" sz="2000">
                <a:solidFill>
                  <a:schemeClr val="tx2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9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249CB9B-ACFC-4843-A770-417BE18A3C08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104869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9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6F19D75-C22E-4BFE-9910-1A0A126E2C14}" type="slidenum">
              <a:rPr lang="en-US" smtClean="0"/>
              <a:t>‹#›</a:t>
            </a:fld>
            <a:endParaRPr lang="en-US"/>
          </a:p>
        </p:txBody>
      </p:sp>
      <p:sp>
        <p:nvSpPr>
          <p:cNvPr id="1048699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00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701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6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249CB9B-ACFC-4843-A770-417BE18A3C08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104866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6F19D75-C22E-4BFE-9910-1A0A126E2C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249CB9B-ACFC-4843-A770-417BE18A3C08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104870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0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6F19D75-C22E-4BFE-9910-1A0A126E2C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b="0" sz="28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06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707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0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249CB9B-ACFC-4843-A770-417BE18A3C08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104870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6F19D75-C22E-4BFE-9910-1A0A126E2C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b="0" sz="28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7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algn="bl" blurRad="12700" dir="5400000" dist="31750" endPos="30000" rotWithShape="0" stA="30000" sy="-100000"/>
          </a:effectLst>
          <a:scene3d>
            <a:camera prst="perspectiveRight" fov="2700000">
              <a:rot lat="240000" lon="900000" rev="0"/>
            </a:camera>
            <a:lightRig dir="t" rig="threePt">
              <a:rot lat="0" lon="0" rev="2700000"/>
            </a:lightRig>
          </a:scene3d>
          <a:sp3d/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 lang="en-US"/>
          </a:p>
        </p:txBody>
      </p:sp>
      <p:sp>
        <p:nvSpPr>
          <p:cNvPr id="104867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7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249CB9B-ACFC-4843-A770-417BE18A3C08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104867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6F19D75-C22E-4BFE-9910-1A0A126E2C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ectangle 9"/>
          <p:cNvSpPr/>
          <p:nvPr/>
        </p:nvSpPr>
        <p:spPr>
          <a:xfrm>
            <a:off x="8435268" y="573807"/>
            <a:ext cx="86236" cy="572316"/>
          </a:xfrm>
          <a:prstGeom prst="rect"/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577" name="Rectangle 10"/>
          <p:cNvSpPr/>
          <p:nvPr/>
        </p:nvSpPr>
        <p:spPr>
          <a:xfrm>
            <a:off x="8569419" y="573807"/>
            <a:ext cx="576072" cy="572316"/>
          </a:xfrm>
          <a:prstGeom prst="rect"/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578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/>
        </p:spPr>
        <p:txBody>
          <a:bodyPr anchor="b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579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 smtClean="0"/>
          </a:p>
        </p:txBody>
      </p:sp>
      <p:sp>
        <p:nvSpPr>
          <p:cNvPr id="1048580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2249CB9B-ACFC-4843-A770-417BE18A3C08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104858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6F19D75-C22E-4BFE-9910-1A0A126E2C14}" type="slidenum">
              <a:rPr lang="en-US" smtClean="0"/>
              <a:t>‹#›</a:t>
            </a:fld>
            <a:endParaRPr lang="en-US"/>
          </a:p>
        </p:txBody>
      </p:sp>
      <p:sp>
        <p:nvSpPr>
          <p:cNvPr id="104858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/>
        </p:spPr>
        <p:txBody>
          <a:bodyPr anchor="t" bIns="45720" lIns="91440" rIns="91440" rtlCol="0" tIns="0" vert="horz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accent1="accent1" accent2="accent2" accent3="accent3" accent4="accent4" accent5="accent5" accent6="accent6" bg1="dk1" bg2="dk2" tx1="lt1" tx2="lt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algn="l" defTabSz="914400" eaLnBrk="1" hangingPunct="1" indent="-182880" latinLnBrk="0" marL="228600" rtl="0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182880" latinLnBrk="0" marL="502920" rtl="0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182880" latinLnBrk="0" marL="685800" rtl="0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182880" latinLnBrk="0" marL="914400" rtl="0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182880" latinLnBrk="0" marL="1143000" rtl="0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182880" latinLnBrk="0" marL="1371600" rtl="0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182880" latinLnBrk="0" marL="1600200" rtl="0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182880" latinLnBrk="0" marL="1828800" rtl="0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182880" latinLnBrk="0" marL="2057400" rtl="0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slideLayout" Target="../slideLayouts/slideLayout2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2.x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2.xml"/></Relationships>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slideLayout" Target="../slideLayouts/slideLayout2.xml"/></Relationships>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2.xml"/></Relationships>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ctrTitle"/>
          </p:nvPr>
        </p:nvSpPr>
        <p:spPr>
          <a:xfrm>
            <a:off x="1066800" y="1295400"/>
            <a:ext cx="7315200" cy="2595025"/>
          </a:xfrm>
        </p:spPr>
        <p:txBody>
          <a:bodyPr/>
          <a:p>
            <a:pPr algn="ctr"/>
            <a:r>
              <a:rPr dirty="0" lang="en-US" smtClean="0"/>
              <a:t>INFECTIVE UVEITIS </a:t>
            </a:r>
            <a:endParaRPr dirty="0" lang="en-US"/>
          </a:p>
        </p:txBody>
      </p:sp>
      <p:sp>
        <p:nvSpPr>
          <p:cNvPr id="1048589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5833" lnSpcReduction="20000"/>
          </a:bodyPr>
          <a:p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4130" lang="en-US"/>
              <a:t>D</a:t>
            </a:r>
            <a:r>
              <a:rPr dirty="0" sz="4130" lang="en-US"/>
              <a:t>R</a:t>
            </a:r>
            <a:r>
              <a:rPr dirty="0" sz="4130" lang="en-US"/>
              <a:t>.</a:t>
            </a:r>
            <a:r>
              <a:rPr dirty="0" sz="4130" lang="en-US"/>
              <a:t> </a:t>
            </a:r>
            <a:r>
              <a:rPr dirty="0" sz="4130" lang="en-US"/>
              <a:t>P</a:t>
            </a:r>
            <a:r>
              <a:rPr dirty="0" sz="4130" lang="en-US"/>
              <a:t>.</a:t>
            </a:r>
            <a:r>
              <a:rPr dirty="0" sz="4130" lang="en-US"/>
              <a:t> </a:t>
            </a:r>
            <a:r>
              <a:rPr dirty="0" sz="4130" lang="en-US"/>
              <a:t>P</a:t>
            </a:r>
            <a:r>
              <a:rPr dirty="0" sz="4130" lang="en-US"/>
              <a:t>R</a:t>
            </a:r>
            <a:r>
              <a:rPr dirty="0" sz="4130" lang="en-US"/>
              <a:t>A</a:t>
            </a:r>
            <a:r>
              <a:rPr dirty="0" sz="4130" lang="en-US"/>
              <a:t>D</a:t>
            </a:r>
            <a:r>
              <a:rPr dirty="0" sz="4130" lang="en-US"/>
              <a:t>E</a:t>
            </a:r>
            <a:r>
              <a:rPr dirty="0" sz="4130" lang="en-US"/>
              <a:t>E</a:t>
            </a:r>
            <a:r>
              <a:rPr dirty="0" sz="4130" lang="en-US"/>
              <a:t>P</a:t>
            </a:r>
            <a:r>
              <a:rPr dirty="0" sz="4130" lang="en-US"/>
              <a:t>,</a:t>
            </a:r>
            <a:endParaRPr dirty="0" sz="4130" lang="en-US"/>
          </a:p>
          <a:p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P</a:t>
            </a:r>
            <a:r>
              <a:rPr dirty="0" sz="4130" lang="en-US"/>
              <a:t>R</a:t>
            </a:r>
            <a:r>
              <a:rPr dirty="0" sz="4130" lang="en-US"/>
              <a:t>O</a:t>
            </a:r>
            <a:r>
              <a:rPr dirty="0" sz="4130" lang="en-US"/>
              <a:t>F</a:t>
            </a:r>
            <a:r>
              <a:rPr dirty="0" sz="4130" lang="en-US"/>
              <a:t>E</a:t>
            </a:r>
            <a:r>
              <a:rPr dirty="0" sz="4130" lang="en-US"/>
              <a:t>SSOR</a:t>
            </a:r>
            <a:r>
              <a:rPr dirty="0" sz="4130" lang="en-US"/>
              <a:t>,</a:t>
            </a:r>
            <a:endParaRPr dirty="0" sz="4130" lang="en-US"/>
          </a:p>
          <a:p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D</a:t>
            </a:r>
            <a:r>
              <a:rPr dirty="0" sz="4130" lang="en-US"/>
              <a:t>E</a:t>
            </a:r>
            <a:r>
              <a:rPr dirty="0" sz="4130" lang="en-US"/>
              <a:t>P</a:t>
            </a:r>
            <a:r>
              <a:rPr dirty="0" sz="4130" lang="en-US"/>
              <a:t>A</a:t>
            </a:r>
            <a:r>
              <a:rPr dirty="0" sz="4130" lang="en-US"/>
              <a:t>R</a:t>
            </a:r>
            <a:r>
              <a:rPr dirty="0" sz="4130" lang="en-US"/>
              <a:t>TMENT</a:t>
            </a:r>
            <a:r>
              <a:rPr dirty="0" sz="4130" lang="en-US"/>
              <a:t> </a:t>
            </a:r>
            <a:r>
              <a:rPr dirty="0" sz="4130" lang="en-US"/>
              <a:t>O</a:t>
            </a:r>
            <a:r>
              <a:rPr dirty="0" sz="4130" lang="en-US"/>
              <a:t>F</a:t>
            </a:r>
            <a:r>
              <a:rPr dirty="0" sz="4130" lang="en-US"/>
              <a:t> </a:t>
            </a:r>
            <a:r>
              <a:rPr dirty="0" sz="4130" lang="en-US"/>
              <a:t>O</a:t>
            </a:r>
            <a:r>
              <a:rPr dirty="0" sz="4130" lang="en-US"/>
              <a:t>P</a:t>
            </a:r>
            <a:r>
              <a:rPr dirty="0" sz="4130" lang="en-US"/>
              <a:t>H</a:t>
            </a:r>
            <a:r>
              <a:rPr dirty="0" sz="4130" lang="en-US"/>
              <a:t>T</a:t>
            </a:r>
            <a:r>
              <a:rPr dirty="0" sz="4130" lang="en-US"/>
              <a:t>HALMOLOGY</a:t>
            </a:r>
            <a:endParaRPr dirty="0" sz="4130" lang="en-US"/>
          </a:p>
          <a:p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 </a:t>
            </a:r>
            <a:r>
              <a:rPr dirty="0" sz="4130" lang="en-US"/>
              <a:t>A</a:t>
            </a:r>
            <a:r>
              <a:rPr dirty="0" sz="4130" lang="en-US"/>
              <a:t>S</a:t>
            </a:r>
            <a:r>
              <a:rPr dirty="0" sz="4130" lang="en-US"/>
              <a:t>R</a:t>
            </a:r>
            <a:r>
              <a:rPr dirty="0" sz="4130" lang="en-US"/>
              <a:t>A</a:t>
            </a:r>
            <a:r>
              <a:rPr dirty="0" sz="4130" lang="en-US"/>
              <a:t>M</a:t>
            </a:r>
            <a:r>
              <a:rPr dirty="0" sz="4130" lang="en-US"/>
              <a:t>,</a:t>
            </a:r>
            <a:r>
              <a:rPr dirty="0" sz="4130" lang="en-US"/>
              <a:t> </a:t>
            </a:r>
            <a:r>
              <a:rPr dirty="0" sz="4130" lang="en-US"/>
              <a:t>E</a:t>
            </a:r>
            <a:r>
              <a:rPr dirty="0" sz="4130" lang="en-US"/>
              <a:t>L</a:t>
            </a:r>
            <a:r>
              <a:rPr dirty="0" sz="4130" lang="en-US"/>
              <a:t>U</a:t>
            </a:r>
            <a:r>
              <a:rPr dirty="0" sz="4130" lang="en-US"/>
              <a:t>R</a:t>
            </a:r>
            <a:r>
              <a:rPr dirty="0" sz="4130" lang="en-US"/>
              <a:t>U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r>
              <a:rPr dirty="0" sz="2400" lang="en-US"/>
              <a:t> </a:t>
            </a:r>
            <a:endParaRPr dirty="0" sz="2400"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Content Placeholder 2"/>
          <p:cNvSpPr>
            <a:spLocks noGrp="1"/>
          </p:cNvSpPr>
          <p:nvPr>
            <p:ph idx="1"/>
          </p:nvPr>
        </p:nvSpPr>
        <p:spPr>
          <a:xfrm>
            <a:off x="533400" y="685801"/>
            <a:ext cx="8001000" cy="5623560"/>
          </a:xfrm>
        </p:spPr>
        <p:txBody>
          <a:bodyPr>
            <a:normAutofit/>
          </a:bodyPr>
          <a:p>
            <a:pPr indent="0" marL="45720">
              <a:buNone/>
            </a:pPr>
            <a:r>
              <a:rPr dirty="0" sz="2400" lang="en-US" smtClean="0">
                <a:solidFill>
                  <a:srgbClr val="FFFF00"/>
                </a:solidFill>
              </a:rPr>
              <a:t>DIAGNOSIS:</a:t>
            </a:r>
          </a:p>
          <a:p>
            <a:r>
              <a:rPr dirty="0" sz="2400" lang="en-US" smtClean="0"/>
              <a:t>Clinical detection</a:t>
            </a:r>
          </a:p>
          <a:p>
            <a:r>
              <a:rPr dirty="0" sz="2400" lang="en-US" smtClean="0">
                <a:solidFill>
                  <a:srgbClr val="FF0000"/>
                </a:solidFill>
              </a:rPr>
              <a:t>Confirmed by FTS-ABS test</a:t>
            </a:r>
            <a:r>
              <a:rPr dirty="0" sz="2400" lang="en-US" smtClean="0"/>
              <a:t>(</a:t>
            </a:r>
            <a:r>
              <a:rPr dirty="0" sz="2400" lang="en-US" err="1" smtClean="0"/>
              <a:t>fluoroscent</a:t>
            </a:r>
            <a:r>
              <a:rPr dirty="0" sz="2400" lang="en-US" smtClean="0"/>
              <a:t> </a:t>
            </a:r>
            <a:r>
              <a:rPr dirty="0" sz="2400" lang="en-US" err="1" smtClean="0"/>
              <a:t>treponemal</a:t>
            </a:r>
            <a:r>
              <a:rPr dirty="0" sz="2400" lang="en-US" smtClean="0"/>
              <a:t> antibody absorption), which is specific and sensitive than TPI and VDRL.</a:t>
            </a:r>
          </a:p>
          <a:p>
            <a:pPr indent="0" marL="45720">
              <a:buNone/>
            </a:pPr>
            <a:r>
              <a:rPr dirty="0" sz="2400" lang="en-US" smtClean="0">
                <a:solidFill>
                  <a:srgbClr val="FFFF00"/>
                </a:solidFill>
              </a:rPr>
              <a:t>TREATMENT:</a:t>
            </a:r>
          </a:p>
          <a:p>
            <a:r>
              <a:rPr dirty="0" sz="2400" lang="en-US" smtClean="0"/>
              <a:t>Local therapy for uveitis</a:t>
            </a:r>
          </a:p>
          <a:p>
            <a:r>
              <a:rPr dirty="0" sz="2400" lang="en-US" smtClean="0"/>
              <a:t>Systemic penicillin </a:t>
            </a:r>
            <a:endParaRPr dirty="0" sz="2400"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315200" cy="1154097"/>
          </a:xfrm>
        </p:spPr>
        <p:txBody>
          <a:bodyPr/>
          <a:p>
            <a:r>
              <a:rPr dirty="0" lang="en-US" smtClean="0"/>
              <a:t>LEPROTIC UVEITIS</a:t>
            </a:r>
            <a:endParaRPr dirty="0" lang="en-US"/>
          </a:p>
        </p:txBody>
      </p:sp>
      <p:sp>
        <p:nvSpPr>
          <p:cNvPr id="1048608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315200" cy="3539527"/>
          </a:xfrm>
        </p:spPr>
        <p:txBody>
          <a:bodyPr>
            <a:normAutofit/>
          </a:bodyPr>
          <a:p>
            <a:r>
              <a:rPr dirty="0" sz="2400" lang="en-US" smtClean="0"/>
              <a:t>Caused by </a:t>
            </a:r>
            <a:r>
              <a:rPr dirty="0" sz="2400" lang="en-US" smtClean="0">
                <a:solidFill>
                  <a:srgbClr val="FF0000"/>
                </a:solidFill>
              </a:rPr>
              <a:t>Mycobacterium </a:t>
            </a:r>
            <a:r>
              <a:rPr dirty="0" sz="2400" lang="en-US" err="1" smtClean="0">
                <a:solidFill>
                  <a:srgbClr val="FF0000"/>
                </a:solidFill>
              </a:rPr>
              <a:t>leprae</a:t>
            </a:r>
            <a:r>
              <a:rPr dirty="0" sz="2400" lang="en-US" smtClean="0"/>
              <a:t>, an acid-fast bacillus.</a:t>
            </a:r>
          </a:p>
          <a:p>
            <a:r>
              <a:rPr dirty="0" sz="2400" lang="en-US" smtClean="0"/>
              <a:t>Occurs in 2 forms:</a:t>
            </a:r>
          </a:p>
          <a:p>
            <a:r>
              <a:rPr dirty="0" sz="2400" lang="en-US" err="1" smtClean="0">
                <a:solidFill>
                  <a:srgbClr val="FF0000"/>
                </a:solidFill>
              </a:rPr>
              <a:t>Lepromatous</a:t>
            </a:r>
            <a:r>
              <a:rPr dirty="0" sz="2400" lang="en-US" smtClean="0">
                <a:solidFill>
                  <a:srgbClr val="FF0000"/>
                </a:solidFill>
              </a:rPr>
              <a:t> form: </a:t>
            </a:r>
            <a:r>
              <a:rPr dirty="0" sz="2400" lang="en-US" smtClean="0"/>
              <a:t>predominantly involves anterior uveitis.</a:t>
            </a:r>
          </a:p>
          <a:p>
            <a:r>
              <a:rPr dirty="0" sz="2400" lang="en-US" err="1" smtClean="0">
                <a:solidFill>
                  <a:srgbClr val="FF0000"/>
                </a:solidFill>
              </a:rPr>
              <a:t>Tuberculoid</a:t>
            </a:r>
            <a:r>
              <a:rPr dirty="0" sz="2400" lang="en-US" smtClean="0">
                <a:solidFill>
                  <a:srgbClr val="FF0000"/>
                </a:solidFill>
              </a:rPr>
              <a:t> form</a:t>
            </a:r>
          </a:p>
          <a:p>
            <a:r>
              <a:rPr dirty="0" sz="2400" lang="en-US" smtClean="0"/>
              <a:t>Clinically it may occur as acute </a:t>
            </a:r>
            <a:r>
              <a:rPr dirty="0" sz="2400" lang="en-US" err="1" smtClean="0"/>
              <a:t>iritis</a:t>
            </a:r>
            <a:r>
              <a:rPr dirty="0" sz="2400" lang="en-US" smtClean="0"/>
              <a:t>(non- granulomatous) or chronic </a:t>
            </a:r>
            <a:r>
              <a:rPr dirty="0" sz="2400" lang="en-US" err="1" smtClean="0"/>
              <a:t>iritis</a:t>
            </a:r>
            <a:r>
              <a:rPr dirty="0" sz="2400" lang="en-US" smtClean="0"/>
              <a:t>(granulomatous).</a:t>
            </a:r>
            <a:endParaRPr dirty="0" sz="2400"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5334000" cy="5422241"/>
          </a:xfrm>
        </p:spPr>
        <p:txBody>
          <a:bodyPr>
            <a:normAutofit fontScale="91667" lnSpcReduction="20000"/>
          </a:bodyPr>
          <a:p>
            <a:pPr indent="0" marL="45720">
              <a:buNone/>
            </a:pPr>
            <a:r>
              <a:rPr dirty="0" sz="2400" lang="en-US" smtClean="0">
                <a:solidFill>
                  <a:srgbClr val="FF0000"/>
                </a:solidFill>
              </a:rPr>
              <a:t>Acute </a:t>
            </a:r>
            <a:r>
              <a:rPr dirty="0" sz="2400" lang="en-US" err="1" smtClean="0">
                <a:solidFill>
                  <a:srgbClr val="FF0000"/>
                </a:solidFill>
              </a:rPr>
              <a:t>iritis</a:t>
            </a:r>
            <a:r>
              <a:rPr dirty="0" sz="2400" lang="en-US" smtClean="0">
                <a:solidFill>
                  <a:srgbClr val="FF0000"/>
                </a:solidFill>
              </a:rPr>
              <a:t>: </a:t>
            </a:r>
          </a:p>
          <a:p>
            <a:r>
              <a:rPr dirty="0" sz="2400" lang="en-US" smtClean="0"/>
              <a:t>caused by antigen- antibody deposition.</a:t>
            </a:r>
          </a:p>
          <a:p>
            <a:r>
              <a:rPr dirty="0" sz="2400" lang="en-US" err="1" smtClean="0"/>
              <a:t>Characterised</a:t>
            </a:r>
            <a:r>
              <a:rPr dirty="0" sz="2400" lang="en-US" smtClean="0"/>
              <a:t> by severe exudative reaction.</a:t>
            </a:r>
          </a:p>
          <a:p>
            <a:pPr indent="0" marL="45720">
              <a:buNone/>
            </a:pPr>
            <a:r>
              <a:rPr dirty="0" sz="2400" lang="en-US" smtClean="0">
                <a:solidFill>
                  <a:srgbClr val="FF0000"/>
                </a:solidFill>
              </a:rPr>
              <a:t>Chronic </a:t>
            </a:r>
            <a:r>
              <a:rPr dirty="0" sz="2400" lang="en-US" smtClean="0">
                <a:solidFill>
                  <a:srgbClr val="FF0000"/>
                </a:solidFill>
              </a:rPr>
              <a:t>granulomatous </a:t>
            </a:r>
            <a:r>
              <a:rPr dirty="0" sz="2400" lang="en-US" err="1" smtClean="0">
                <a:solidFill>
                  <a:srgbClr val="FF0000"/>
                </a:solidFill>
              </a:rPr>
              <a:t>iritis</a:t>
            </a:r>
            <a:r>
              <a:rPr dirty="0" sz="2400" lang="en-US" smtClean="0">
                <a:solidFill>
                  <a:srgbClr val="FF0000"/>
                </a:solidFill>
              </a:rPr>
              <a:t>:</a:t>
            </a:r>
          </a:p>
          <a:p>
            <a:r>
              <a:rPr dirty="0" sz="2400" lang="en-US" smtClean="0"/>
              <a:t>Occurs due to direct organismal invasion.</a:t>
            </a:r>
          </a:p>
          <a:p>
            <a:r>
              <a:rPr dirty="0" sz="2400" lang="en-US" err="1" smtClean="0"/>
              <a:t>Characterised</a:t>
            </a:r>
            <a:r>
              <a:rPr dirty="0" sz="2400" lang="en-US" smtClean="0"/>
              <a:t> by </a:t>
            </a:r>
            <a:r>
              <a:rPr dirty="0" sz="2400" lang="en-US" smtClean="0">
                <a:solidFill>
                  <a:schemeClr val="accent5"/>
                </a:solidFill>
              </a:rPr>
              <a:t>small glistening iris pearls</a:t>
            </a:r>
            <a:r>
              <a:rPr dirty="0" sz="2400" lang="en-US" smtClean="0"/>
              <a:t> near pupillary margin in a necklace form.</a:t>
            </a:r>
          </a:p>
          <a:p>
            <a:r>
              <a:rPr dirty="0" sz="2400" lang="en-US" smtClean="0"/>
              <a:t>Small pearls enlarge and coalesce to form large pearls.</a:t>
            </a:r>
          </a:p>
          <a:p>
            <a:pPr indent="0" marL="45720">
              <a:buNone/>
            </a:pPr>
            <a:r>
              <a:rPr dirty="0" sz="2400" lang="en-US" smtClean="0">
                <a:solidFill>
                  <a:srgbClr val="FFFF00"/>
                </a:solidFill>
              </a:rPr>
              <a:t>TREATMENT:</a:t>
            </a:r>
          </a:p>
          <a:p>
            <a:r>
              <a:rPr dirty="0" sz="2400" lang="en-US" smtClean="0"/>
              <a:t>Anti </a:t>
            </a:r>
            <a:r>
              <a:rPr dirty="0" sz="2400" lang="en-US" err="1" smtClean="0"/>
              <a:t>leprotic</a:t>
            </a:r>
            <a:r>
              <a:rPr dirty="0" sz="2400" lang="en-US" smtClean="0"/>
              <a:t> treatment with </a:t>
            </a:r>
            <a:r>
              <a:rPr dirty="0" sz="2400" lang="en-US" err="1" smtClean="0"/>
              <a:t>Dapsone</a:t>
            </a:r>
            <a:r>
              <a:rPr dirty="0" sz="2400" lang="en-US" smtClean="0"/>
              <a:t> 50-100mg daily .</a:t>
            </a:r>
          </a:p>
          <a:p>
            <a:r>
              <a:rPr dirty="0" sz="2400" lang="en-US" smtClean="0"/>
              <a:t>Local therapy of uveitis.</a:t>
            </a:r>
          </a:p>
          <a:p>
            <a:endParaRPr dirty="0" sz="2400" lang="en-US"/>
          </a:p>
        </p:txBody>
      </p:sp>
      <p:pic>
        <p:nvPicPr>
          <p:cNvPr id="2097154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486400" y="401782"/>
            <a:ext cx="3318324" cy="6227618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>
          <a:xfrm>
            <a:off x="838200" y="2667000"/>
            <a:ext cx="7315200" cy="1154097"/>
          </a:xfrm>
        </p:spPr>
        <p:txBody>
          <a:bodyPr/>
          <a:p>
            <a:pPr algn="ctr"/>
            <a:r>
              <a:rPr dirty="0" lang="en-US" smtClean="0"/>
              <a:t>PARASITIC UVEITIS</a:t>
            </a:r>
            <a:endParaRPr dirty="0"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5200" cy="1154097"/>
          </a:xfrm>
        </p:spPr>
        <p:txBody>
          <a:bodyPr/>
          <a:p>
            <a:pPr algn="ctr"/>
            <a:r>
              <a:rPr dirty="0" lang="en-US" smtClean="0"/>
              <a:t>TOXOPLASMOSIS</a:t>
            </a:r>
            <a:endParaRPr dirty="0" lang="en-US"/>
          </a:p>
        </p:txBody>
      </p:sp>
      <p:sp>
        <p:nvSpPr>
          <p:cNvPr id="1048612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5029199"/>
          </a:xfrm>
        </p:spPr>
        <p:txBody>
          <a:bodyPr>
            <a:normAutofit fontScale="95000" lnSpcReduction="10000"/>
          </a:bodyPr>
          <a:p>
            <a:pPr algn="just"/>
            <a:r>
              <a:rPr dirty="0" sz="2400" lang="en-US" smtClean="0"/>
              <a:t>Protozoan infestation caused by </a:t>
            </a:r>
            <a:r>
              <a:rPr dirty="0" sz="2400" lang="en-US" err="1" smtClean="0">
                <a:solidFill>
                  <a:srgbClr val="FFFF00"/>
                </a:solidFill>
              </a:rPr>
              <a:t>Toxoplama</a:t>
            </a:r>
            <a:r>
              <a:rPr dirty="0" sz="2400" lang="en-US" smtClean="0">
                <a:solidFill>
                  <a:srgbClr val="FFFF00"/>
                </a:solidFill>
              </a:rPr>
              <a:t> </a:t>
            </a:r>
            <a:r>
              <a:rPr dirty="0" sz="2400" lang="en-US" err="1" smtClean="0">
                <a:solidFill>
                  <a:srgbClr val="FFFF00"/>
                </a:solidFill>
              </a:rPr>
              <a:t>gondii</a:t>
            </a:r>
            <a:r>
              <a:rPr dirty="0" sz="2400" lang="en-US" smtClean="0">
                <a:solidFill>
                  <a:srgbClr val="FFFF00"/>
                </a:solidFill>
              </a:rPr>
              <a:t>.</a:t>
            </a:r>
          </a:p>
          <a:p>
            <a:pPr algn="just"/>
            <a:r>
              <a:rPr dirty="0" sz="2400" lang="en-US" smtClean="0">
                <a:solidFill>
                  <a:srgbClr val="FF0000"/>
                </a:solidFill>
              </a:rPr>
              <a:t>Definitive host: </a:t>
            </a:r>
            <a:r>
              <a:rPr dirty="0" sz="2400" lang="en-US" smtClean="0"/>
              <a:t>cats</a:t>
            </a:r>
          </a:p>
          <a:p>
            <a:pPr algn="just"/>
            <a:r>
              <a:rPr dirty="0" sz="2400" lang="en-US" smtClean="0">
                <a:solidFill>
                  <a:srgbClr val="FF0000"/>
                </a:solidFill>
              </a:rPr>
              <a:t>Intermediate host:</a:t>
            </a:r>
            <a:r>
              <a:rPr dirty="0" sz="2400" lang="en-US" smtClean="0"/>
              <a:t> humans, cattle, sheep, pigs</a:t>
            </a:r>
          </a:p>
          <a:p>
            <a:pPr algn="just"/>
            <a:r>
              <a:rPr dirty="0" sz="2400" lang="en-US" smtClean="0"/>
              <a:t>Disease primarily affects CNS(brain and retina).</a:t>
            </a:r>
          </a:p>
          <a:p>
            <a:pPr algn="just"/>
            <a:r>
              <a:rPr dirty="0" sz="2400" lang="en-US" smtClean="0"/>
              <a:t>Systemic lesions are more marked in </a:t>
            </a:r>
            <a:r>
              <a:rPr dirty="0" sz="2400" lang="en-US" err="1" smtClean="0"/>
              <a:t>immunocompromised</a:t>
            </a:r>
            <a:r>
              <a:rPr dirty="0" sz="2400" lang="en-US" smtClean="0"/>
              <a:t> patients.</a:t>
            </a:r>
          </a:p>
          <a:p>
            <a:pPr algn="just"/>
            <a:r>
              <a:rPr dirty="0" sz="2400" lang="en-US" smtClean="0"/>
              <a:t>MC cause of posterior uveitis.</a:t>
            </a:r>
          </a:p>
          <a:p>
            <a:pPr algn="just"/>
            <a:r>
              <a:rPr dirty="0" sz="2400" lang="en-US" smtClean="0"/>
              <a:t>Accounts for 90% of focal necrotizing retinitis.</a:t>
            </a:r>
          </a:p>
          <a:p>
            <a:r>
              <a:rPr dirty="0" sz="2400" lang="en-US" smtClean="0"/>
              <a:t>Occurs in 3 forms:</a:t>
            </a:r>
          </a:p>
          <a:p>
            <a:pPr indent="0" marL="45720">
              <a:buNone/>
            </a:pPr>
            <a:r>
              <a:rPr dirty="0" sz="2400" lang="en-US">
                <a:solidFill>
                  <a:srgbClr val="FFFF00"/>
                </a:solidFill>
              </a:rPr>
              <a:t> </a:t>
            </a:r>
            <a:r>
              <a:rPr dirty="0" sz="2400" lang="en-US" smtClean="0">
                <a:solidFill>
                  <a:srgbClr val="FFFF00"/>
                </a:solidFill>
              </a:rPr>
              <a:t>  - congenital toxoplasmosis</a:t>
            </a:r>
          </a:p>
          <a:p>
            <a:pPr indent="0" marL="45720">
              <a:buNone/>
            </a:pPr>
            <a:r>
              <a:rPr dirty="0" sz="2400" lang="en-US">
                <a:solidFill>
                  <a:srgbClr val="FFFF00"/>
                </a:solidFill>
              </a:rPr>
              <a:t> </a:t>
            </a:r>
            <a:r>
              <a:rPr dirty="0" sz="2400" lang="en-US" smtClean="0">
                <a:solidFill>
                  <a:srgbClr val="FFFF00"/>
                </a:solidFill>
              </a:rPr>
              <a:t>  - acquired toxoplasmosis</a:t>
            </a:r>
          </a:p>
          <a:p>
            <a:pPr indent="0" marL="45720">
              <a:buNone/>
            </a:pPr>
            <a:r>
              <a:rPr dirty="0" sz="2400" lang="en-US" smtClean="0">
                <a:solidFill>
                  <a:srgbClr val="FFFF00"/>
                </a:solidFill>
              </a:rPr>
              <a:t>   - recurrent </a:t>
            </a:r>
            <a:r>
              <a:rPr dirty="0" sz="2400" lang="en-US" err="1" smtClean="0">
                <a:solidFill>
                  <a:srgbClr val="FFFF00"/>
                </a:solidFill>
              </a:rPr>
              <a:t>toxoplasmic</a:t>
            </a:r>
            <a:r>
              <a:rPr dirty="0" sz="2400" lang="en-US" smtClean="0">
                <a:solidFill>
                  <a:srgbClr val="FFFF00"/>
                </a:solidFill>
              </a:rPr>
              <a:t> </a:t>
            </a:r>
            <a:r>
              <a:rPr dirty="0" sz="2400" lang="en-US" err="1" smtClean="0">
                <a:solidFill>
                  <a:srgbClr val="FFFF00"/>
                </a:solidFill>
              </a:rPr>
              <a:t>retinochoroiditis</a:t>
            </a:r>
            <a:endParaRPr dirty="0" sz="2400" lang="en-US" smtClean="0">
              <a:solidFill>
                <a:srgbClr val="FFFF00"/>
              </a:solidFill>
            </a:endParaRPr>
          </a:p>
          <a:p>
            <a:endParaRPr dirty="0"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315200" cy="838200"/>
          </a:xfrm>
        </p:spPr>
        <p:txBody>
          <a:bodyPr>
            <a:normAutofit/>
          </a:bodyPr>
          <a:p>
            <a:r>
              <a:rPr dirty="0" sz="2800" lang="en-US" smtClean="0"/>
              <a:t>LIFE CYCLE OF TOXOPLASMA</a:t>
            </a:r>
            <a:endParaRPr dirty="0" sz="2800" lang="en-US"/>
          </a:p>
        </p:txBody>
      </p:sp>
      <p:pic>
        <p:nvPicPr>
          <p:cNvPr id="2097155" name="Content Placeholder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295400" y="1066800"/>
            <a:ext cx="6275237" cy="554672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Content Placeholder 2"/>
          <p:cNvSpPr>
            <a:spLocks noGrp="1"/>
          </p:cNvSpPr>
          <p:nvPr>
            <p:ph idx="1"/>
          </p:nvPr>
        </p:nvSpPr>
        <p:spPr>
          <a:xfrm>
            <a:off x="533400" y="685801"/>
            <a:ext cx="8001000" cy="5623560"/>
          </a:xfrm>
        </p:spPr>
        <p:txBody>
          <a:bodyPr>
            <a:noAutofit/>
          </a:bodyPr>
          <a:p>
            <a:pPr indent="0" marL="45720">
              <a:buNone/>
            </a:pPr>
            <a:r>
              <a:rPr dirty="0" sz="2400" lang="en-US" smtClean="0">
                <a:solidFill>
                  <a:srgbClr val="FFFF00"/>
                </a:solidFill>
              </a:rPr>
              <a:t>CONGENITAL TOXOPLASMOSIS:</a:t>
            </a:r>
          </a:p>
          <a:p>
            <a:r>
              <a:rPr dirty="0" sz="2400" lang="en-US" smtClean="0"/>
              <a:t>More common than acquired form.</a:t>
            </a:r>
          </a:p>
          <a:p>
            <a:pPr algn="just"/>
            <a:r>
              <a:rPr dirty="0" sz="2400" lang="en-US" smtClean="0"/>
              <a:t>Acquired by </a:t>
            </a:r>
            <a:r>
              <a:rPr dirty="0" sz="2400" lang="en-US" err="1" smtClean="0"/>
              <a:t>foetus</a:t>
            </a:r>
            <a:r>
              <a:rPr dirty="0" sz="2400" lang="en-US" smtClean="0"/>
              <a:t> through </a:t>
            </a:r>
            <a:r>
              <a:rPr dirty="0" sz="2400" lang="en-US" err="1" smtClean="0"/>
              <a:t>transplacental</a:t>
            </a:r>
            <a:r>
              <a:rPr dirty="0" sz="2400" lang="en-US" smtClean="0"/>
              <a:t> route from mother contracting acute </a:t>
            </a:r>
            <a:r>
              <a:rPr dirty="0" sz="2400" lang="en-US" err="1" smtClean="0"/>
              <a:t>infestaton</a:t>
            </a:r>
            <a:r>
              <a:rPr dirty="0" sz="2400" lang="en-US" smtClean="0"/>
              <a:t> during pregnancy.</a:t>
            </a:r>
          </a:p>
          <a:p>
            <a:pPr algn="just"/>
            <a:r>
              <a:rPr dirty="0" sz="2400" lang="en-US" smtClean="0">
                <a:solidFill>
                  <a:srgbClr val="FF0000"/>
                </a:solidFill>
              </a:rPr>
              <a:t>Triad of congenital toxoplasmosis include:</a:t>
            </a:r>
          </a:p>
          <a:p>
            <a:pPr algn="just" indent="0" marL="45720">
              <a:buNone/>
            </a:pPr>
            <a:r>
              <a:rPr dirty="0" sz="2400" lang="en-US" smtClean="0">
                <a:solidFill>
                  <a:srgbClr val="FF0000"/>
                </a:solidFill>
              </a:rPr>
              <a:t>       -  Convulsions</a:t>
            </a:r>
          </a:p>
          <a:p>
            <a:pPr algn="just" indent="0" marL="45720">
              <a:buNone/>
            </a:pPr>
            <a:r>
              <a:rPr dirty="0" sz="2400" lang="en-US" smtClean="0">
                <a:solidFill>
                  <a:srgbClr val="FF0000"/>
                </a:solidFill>
              </a:rPr>
              <a:t>       -  </a:t>
            </a:r>
            <a:r>
              <a:rPr dirty="0" sz="2400" lang="en-US" err="1" smtClean="0">
                <a:solidFill>
                  <a:srgbClr val="FF0000"/>
                </a:solidFill>
              </a:rPr>
              <a:t>Chorioretinitis</a:t>
            </a:r>
            <a:endParaRPr dirty="0" sz="2400" lang="en-US" smtClean="0">
              <a:solidFill>
                <a:srgbClr val="FF0000"/>
              </a:solidFill>
            </a:endParaRPr>
          </a:p>
          <a:p>
            <a:pPr algn="just" indent="0" marL="45720">
              <a:buNone/>
            </a:pPr>
            <a:r>
              <a:rPr dirty="0" sz="2400" lang="en-US" smtClean="0">
                <a:solidFill>
                  <a:srgbClr val="FF0000"/>
                </a:solidFill>
              </a:rPr>
              <a:t>       -  Intracranial calcification</a:t>
            </a:r>
          </a:p>
          <a:p>
            <a:pPr algn="just"/>
            <a:r>
              <a:rPr dirty="0" sz="2400" lang="en-US" smtClean="0"/>
              <a:t>In active stage the typical lesion is necrotic granulomatous </a:t>
            </a:r>
            <a:r>
              <a:rPr dirty="0" sz="2400" lang="en-US" err="1" smtClean="0"/>
              <a:t>retinochoroiditis</a:t>
            </a:r>
            <a:r>
              <a:rPr dirty="0" sz="2400" lang="en-US" smtClean="0"/>
              <a:t> involving macular region with </a:t>
            </a:r>
            <a:r>
              <a:rPr dirty="0" sz="2400" lang="en-US" err="1" smtClean="0"/>
              <a:t>vitritis</a:t>
            </a:r>
            <a:r>
              <a:rPr dirty="0" sz="2400" lang="en-US" smtClean="0"/>
              <a:t>.</a:t>
            </a:r>
          </a:p>
          <a:p>
            <a:pPr algn="just"/>
            <a:r>
              <a:rPr dirty="0" sz="2400" lang="en-US" smtClean="0"/>
              <a:t>inactive stage is  </a:t>
            </a:r>
            <a:r>
              <a:rPr dirty="0" sz="2400" lang="en-US" err="1" smtClean="0"/>
              <a:t>characterised</a:t>
            </a:r>
            <a:r>
              <a:rPr dirty="0" sz="2400" lang="en-US" smtClean="0"/>
              <a:t> by </a:t>
            </a:r>
            <a:r>
              <a:rPr dirty="0" sz="2400" lang="en-US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b/l</a:t>
            </a:r>
            <a:r>
              <a:rPr dirty="0" sz="2400" lang="en-US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healed punched out heavily pigmented </a:t>
            </a:r>
            <a:r>
              <a:rPr dirty="0" sz="2400" lang="en-US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chorioretinal</a:t>
            </a:r>
            <a:r>
              <a:rPr dirty="0" sz="2400" lang="en-US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scars</a:t>
            </a:r>
            <a:r>
              <a:rPr dirty="0" sz="2400" lang="en-US" smtClean="0"/>
              <a:t> in macular area.</a:t>
            </a:r>
          </a:p>
          <a:p>
            <a:endParaRPr dirty="0" sz="2400" lang="en-US"/>
          </a:p>
        </p:txBody>
      </p:sp>
    </p:spTree>
  </p:cSld>
  <p:clrMapOvr>
    <a:masterClrMapping/>
  </p:clrMapOvr>
  <p:timing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56" name="Content Placeholder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81000" y="381000"/>
            <a:ext cx="3775075" cy="3657600"/>
          </a:xfrm>
        </p:spPr>
      </p:pic>
      <p:pic>
        <p:nvPicPr>
          <p:cNvPr id="2097157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229100" y="381000"/>
            <a:ext cx="3881384" cy="3505200"/>
          </a:xfrm>
          <a:prstGeom prst="rect"/>
        </p:spPr>
      </p:pic>
      <p:sp>
        <p:nvSpPr>
          <p:cNvPr id="1048616" name="Rectangle 6"/>
          <p:cNvSpPr/>
          <p:nvPr/>
        </p:nvSpPr>
        <p:spPr>
          <a:xfrm>
            <a:off x="554182" y="4189089"/>
            <a:ext cx="7391400" cy="646331"/>
          </a:xfrm>
          <a:prstGeom prst="rect"/>
        </p:spPr>
        <p:txBody>
          <a:bodyPr wrap="square">
            <a:spAutoFit/>
          </a:bodyPr>
          <a:p>
            <a:r>
              <a:rPr dirty="0" lang="en-US" err="1"/>
              <a:t>Retinochoroidal</a:t>
            </a:r>
            <a:r>
              <a:rPr dirty="0" lang="en-US"/>
              <a:t> scars in congenital toxoplasmosis. (A) Macular lesion; (B) multiple peripheral scars on wide-field imaging;</a:t>
            </a:r>
          </a:p>
        </p:txBody>
      </p:sp>
    </p:spTree>
  </p:cSld>
  <p:clrMapOvr>
    <a:masterClrMapping/>
  </p:clrMapOvr>
  <p:timing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Content Placeholder 2"/>
          <p:cNvSpPr>
            <a:spLocks noGrp="1"/>
          </p:cNvSpPr>
          <p:nvPr>
            <p:ph idx="1"/>
          </p:nvPr>
        </p:nvSpPr>
        <p:spPr>
          <a:xfrm>
            <a:off x="914400" y="838201"/>
            <a:ext cx="7315200" cy="5471160"/>
          </a:xfrm>
        </p:spPr>
        <p:txBody>
          <a:bodyPr>
            <a:normAutofit/>
          </a:bodyPr>
          <a:p>
            <a:pPr algn="just" indent="0" marL="45720">
              <a:buNone/>
            </a:pPr>
            <a:r>
              <a:rPr dirty="0" sz="2400" lang="en-US" smtClean="0">
                <a:solidFill>
                  <a:srgbClr val="FFFF00"/>
                </a:solidFill>
              </a:rPr>
              <a:t>ACQUIRED TOXOPLAMOSIS:</a:t>
            </a:r>
          </a:p>
          <a:p>
            <a:pPr algn="just"/>
            <a:r>
              <a:rPr dirty="0" sz="2400" lang="en-US" smtClean="0"/>
              <a:t>acquired by eating under cooked meat of intermediate host containing cyst form of the parasite.</a:t>
            </a:r>
          </a:p>
          <a:p>
            <a:pPr algn="just"/>
            <a:r>
              <a:rPr dirty="0" sz="2400" lang="en-US" smtClean="0"/>
              <a:t>Most cases are subclinical</a:t>
            </a:r>
          </a:p>
          <a:p>
            <a:pPr algn="just"/>
            <a:r>
              <a:rPr dirty="0" sz="2400" lang="en-US" smtClean="0"/>
              <a:t>Lesions similar to congenital </a:t>
            </a:r>
            <a:r>
              <a:rPr dirty="0" sz="2400" lang="en-US" err="1" smtClean="0"/>
              <a:t>toxoplamosis</a:t>
            </a:r>
            <a:r>
              <a:rPr dirty="0" sz="2400" lang="en-US" smtClean="0"/>
              <a:t>.</a:t>
            </a:r>
          </a:p>
          <a:p>
            <a:pPr algn="just"/>
            <a:r>
              <a:rPr dirty="0" sz="2400" lang="en-US" smtClean="0"/>
              <a:t>Other lesions include punctate outer retinal toxoplasmosis.</a:t>
            </a:r>
          </a:p>
          <a:p>
            <a:pPr algn="just"/>
            <a:r>
              <a:rPr dirty="0" sz="2400" lang="en-US" smtClean="0"/>
              <a:t>More common in HIV+ patients</a:t>
            </a:r>
          </a:p>
          <a:p>
            <a:pPr algn="just" indent="0" marL="45720">
              <a:buNone/>
            </a:pPr>
            <a:endParaRPr dirty="0" sz="2400" lang="en-US"/>
          </a:p>
        </p:txBody>
      </p:sp>
    </p:spTree>
  </p:cSld>
  <p:clrMapOvr>
    <a:masterClrMapping/>
  </p:clrMapOvr>
  <p:timing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Content Placeholder 2"/>
          <p:cNvSpPr>
            <a:spLocks noGrp="1"/>
          </p:cNvSpPr>
          <p:nvPr>
            <p:ph idx="1"/>
          </p:nvPr>
        </p:nvSpPr>
        <p:spPr>
          <a:xfrm>
            <a:off x="609600" y="838201"/>
            <a:ext cx="7772400" cy="5471160"/>
          </a:xfrm>
        </p:spPr>
        <p:txBody>
          <a:bodyPr/>
          <a:p>
            <a:r>
              <a:rPr dirty="0" lang="en-US" smtClean="0">
                <a:solidFill>
                  <a:srgbClr val="FFFF00"/>
                </a:solidFill>
              </a:rPr>
              <a:t>RECURRENT TOXOPLASMIC RETINOCHOROIDITIS</a:t>
            </a:r>
          </a:p>
          <a:p>
            <a:r>
              <a:rPr dirty="0" lang="en-US" smtClean="0">
                <a:solidFill>
                  <a:srgbClr val="FF0000"/>
                </a:solidFill>
              </a:rPr>
              <a:t>pathogenesis</a:t>
            </a:r>
            <a:r>
              <a:rPr dirty="0" lang="en-US" smtClean="0"/>
              <a:t>: parasite reach </a:t>
            </a:r>
            <a:r>
              <a:rPr dirty="0" lang="en-US" err="1" smtClean="0"/>
              <a:t>foetus</a:t>
            </a:r>
            <a:r>
              <a:rPr dirty="0" lang="en-US" smtClean="0"/>
              <a:t> through placenta</a:t>
            </a:r>
          </a:p>
          <a:p>
            <a:endParaRPr dirty="0" lang="en-US" smtClean="0">
              <a:solidFill>
                <a:srgbClr val="FFFF00"/>
              </a:solidFill>
            </a:endParaRPr>
          </a:p>
          <a:p>
            <a:r>
              <a:rPr dirty="0" lang="en-US" smtClean="0">
                <a:solidFill>
                  <a:srgbClr val="FFFF00"/>
                </a:solidFill>
              </a:rPr>
              <a:t>                               </a:t>
            </a:r>
            <a:r>
              <a:rPr dirty="0" lang="en-US" smtClean="0"/>
              <a:t>involve brain and retina</a:t>
            </a:r>
          </a:p>
          <a:p>
            <a:pPr indent="0" marL="45720">
              <a:buNone/>
            </a:pPr>
            <a:r>
              <a:rPr dirty="0" lang="en-US">
                <a:solidFill>
                  <a:srgbClr val="FFFF00"/>
                </a:solidFill>
              </a:rPr>
              <a:t> </a:t>
            </a:r>
            <a:r>
              <a:rPr dirty="0" lang="en-US" smtClean="0">
                <a:solidFill>
                  <a:srgbClr val="FFFF00"/>
                </a:solidFill>
              </a:rPr>
              <a:t>                   </a:t>
            </a:r>
          </a:p>
          <a:p>
            <a:r>
              <a:rPr dirty="0" lang="en-US"/>
              <a:t> </a:t>
            </a:r>
            <a:r>
              <a:rPr dirty="0" lang="en-US" smtClean="0"/>
              <a:t>                              excite antibodies formation</a:t>
            </a:r>
          </a:p>
          <a:p>
            <a:endParaRPr dirty="0" lang="en-US"/>
          </a:p>
          <a:p>
            <a:r>
              <a:rPr dirty="0" lang="en-US" smtClean="0"/>
              <a:t>                               healing of  active retinal lesion</a:t>
            </a:r>
          </a:p>
          <a:p>
            <a:endParaRPr dirty="0" lang="en-US"/>
          </a:p>
          <a:p>
            <a:r>
              <a:rPr dirty="0" lang="en-US" smtClean="0"/>
              <a:t>                          retinal cysts rupture after 10-40yrs</a:t>
            </a:r>
          </a:p>
          <a:p>
            <a:endParaRPr dirty="0" lang="en-US"/>
          </a:p>
          <a:p>
            <a:r>
              <a:rPr dirty="0" lang="en-US" smtClean="0"/>
              <a:t>                         release hundreds of parasites </a:t>
            </a:r>
          </a:p>
          <a:p>
            <a:endParaRPr dirty="0" lang="en-US"/>
          </a:p>
          <a:p>
            <a:r>
              <a:rPr dirty="0" lang="en-US" smtClean="0">
                <a:solidFill>
                  <a:srgbClr val="FF0000"/>
                </a:solidFill>
              </a:rPr>
              <a:t>                     fresh lesion of focal necrotizing </a:t>
            </a:r>
            <a:r>
              <a:rPr dirty="0" lang="en-US" err="1" smtClean="0">
                <a:solidFill>
                  <a:srgbClr val="FF0000"/>
                </a:solidFill>
              </a:rPr>
              <a:t>retinochoriditis</a:t>
            </a:r>
            <a:endParaRPr dirty="0" lang="en-US">
              <a:solidFill>
                <a:srgbClr val="FF0000"/>
              </a:solidFill>
            </a:endParaRPr>
          </a:p>
        </p:txBody>
      </p:sp>
      <p:cxnSp>
        <p:nvCxnSpPr>
          <p:cNvPr id="3145728" name="Straight Arrow Connector 4"/>
          <p:cNvCxnSpPr>
            <a:cxnSpLocks/>
          </p:cNvCxnSpPr>
          <p:nvPr/>
        </p:nvCxnSpPr>
        <p:spPr>
          <a:xfrm>
            <a:off x="4343400" y="1600200"/>
            <a:ext cx="0" cy="304800"/>
          </a:xfrm>
          <a:prstGeom prst="straightConnector1"/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29" name="Straight Arrow Connector 6"/>
          <p:cNvCxnSpPr>
            <a:cxnSpLocks/>
          </p:cNvCxnSpPr>
          <p:nvPr/>
        </p:nvCxnSpPr>
        <p:spPr>
          <a:xfrm>
            <a:off x="4343400" y="2362200"/>
            <a:ext cx="0" cy="304800"/>
          </a:xfrm>
          <a:prstGeom prst="straightConnector1"/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0" name="Straight Arrow Connector 8"/>
          <p:cNvCxnSpPr>
            <a:cxnSpLocks/>
          </p:cNvCxnSpPr>
          <p:nvPr/>
        </p:nvCxnSpPr>
        <p:spPr>
          <a:xfrm>
            <a:off x="4343400" y="3200400"/>
            <a:ext cx="0" cy="381000"/>
          </a:xfrm>
          <a:prstGeom prst="straightConnector1"/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1" name="Straight Arrow Connector 10"/>
          <p:cNvCxnSpPr>
            <a:cxnSpLocks/>
          </p:cNvCxnSpPr>
          <p:nvPr/>
        </p:nvCxnSpPr>
        <p:spPr>
          <a:xfrm>
            <a:off x="4343400" y="3886200"/>
            <a:ext cx="0" cy="381000"/>
          </a:xfrm>
          <a:prstGeom prst="straightConnector1"/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2" name="Straight Arrow Connector 12"/>
          <p:cNvCxnSpPr>
            <a:cxnSpLocks/>
          </p:cNvCxnSpPr>
          <p:nvPr/>
        </p:nvCxnSpPr>
        <p:spPr>
          <a:xfrm>
            <a:off x="4343400" y="4495800"/>
            <a:ext cx="0" cy="381000"/>
          </a:xfrm>
          <a:prstGeom prst="straightConnector1"/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3" name="Straight Arrow Connector 14"/>
          <p:cNvCxnSpPr>
            <a:cxnSpLocks/>
          </p:cNvCxnSpPr>
          <p:nvPr/>
        </p:nvCxnSpPr>
        <p:spPr>
          <a:xfrm>
            <a:off x="4343400" y="5257800"/>
            <a:ext cx="0" cy="381000"/>
          </a:xfrm>
          <a:prstGeom prst="straightConnector1"/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"/>
          <p:cNvSpPr>
            <a:spLocks noGrp="1"/>
          </p:cNvSpPr>
          <p:nvPr>
            <p:ph type="title"/>
          </p:nvPr>
        </p:nvSpPr>
        <p:spPr>
          <a:xfrm>
            <a:off x="838200" y="-304800"/>
            <a:ext cx="7315200" cy="1154097"/>
          </a:xfrm>
        </p:spPr>
        <p:txBody>
          <a:bodyPr/>
          <a:p>
            <a:r>
              <a:rPr dirty="0" lang="en-US" smtClean="0"/>
              <a:t>CLASSIFICATION</a:t>
            </a:r>
            <a:endParaRPr dirty="0" lang="en-US"/>
          </a:p>
        </p:txBody>
      </p:sp>
      <p:sp>
        <p:nvSpPr>
          <p:cNvPr id="1048596" name="Content Placeholder 2"/>
          <p:cNvSpPr>
            <a:spLocks noGrp="1"/>
          </p:cNvSpPr>
          <p:nvPr>
            <p:ph idx="1"/>
          </p:nvPr>
        </p:nvSpPr>
        <p:spPr>
          <a:xfrm>
            <a:off x="914400" y="838200"/>
            <a:ext cx="7315200" cy="6172200"/>
          </a:xfrm>
        </p:spPr>
        <p:txBody>
          <a:bodyPr>
            <a:normAutofit fontScale="95000" lnSpcReduction="10000"/>
          </a:bodyPr>
          <a:p>
            <a:r>
              <a:rPr dirty="0" lang="en-US" smtClean="0">
                <a:solidFill>
                  <a:srgbClr val="FFFF00"/>
                </a:solidFill>
              </a:rPr>
              <a:t>UVEITIS ASSOCIATED WITH BACTERIAL INFECTIONS:</a:t>
            </a:r>
          </a:p>
          <a:p>
            <a:pPr indent="0" marL="45720">
              <a:buNone/>
            </a:pPr>
            <a:r>
              <a:rPr dirty="0" lang="en-US" smtClean="0"/>
              <a:t>   - Tubercular uveitis</a:t>
            </a:r>
          </a:p>
          <a:p>
            <a:pPr indent="0" marL="45720">
              <a:buNone/>
            </a:pPr>
            <a:r>
              <a:rPr dirty="0" lang="en-US" smtClean="0"/>
              <a:t>  - </a:t>
            </a:r>
            <a:r>
              <a:rPr dirty="0" lang="en-US" smtClean="0"/>
              <a:t>Syphilitic </a:t>
            </a:r>
            <a:r>
              <a:rPr dirty="0" lang="en-US" smtClean="0"/>
              <a:t>uveitis</a:t>
            </a:r>
          </a:p>
          <a:p>
            <a:pPr indent="0" marL="45720">
              <a:buNone/>
            </a:pPr>
            <a:r>
              <a:rPr dirty="0" lang="en-US" smtClean="0"/>
              <a:t>  - </a:t>
            </a:r>
            <a:r>
              <a:rPr dirty="0" lang="en-US" err="1" smtClean="0"/>
              <a:t>Leprotic</a:t>
            </a:r>
            <a:r>
              <a:rPr dirty="0" lang="en-US" smtClean="0"/>
              <a:t> uveitis</a:t>
            </a:r>
          </a:p>
          <a:p>
            <a:r>
              <a:rPr dirty="0" lang="en-US" smtClean="0">
                <a:solidFill>
                  <a:srgbClr val="FFFF00"/>
                </a:solidFill>
              </a:rPr>
              <a:t>PARASITIC UVEITIS</a:t>
            </a:r>
          </a:p>
          <a:p>
            <a:pPr indent="0" marL="45720">
              <a:buNone/>
            </a:pPr>
            <a:r>
              <a:rPr dirty="0" lang="en-US" smtClean="0"/>
              <a:t>   - Toxoplasmosis</a:t>
            </a:r>
          </a:p>
          <a:p>
            <a:pPr indent="0" marL="45720">
              <a:buNone/>
            </a:pPr>
            <a:r>
              <a:rPr dirty="0" lang="en-US" smtClean="0"/>
              <a:t>    - </a:t>
            </a:r>
            <a:r>
              <a:rPr dirty="0" lang="en-US" err="1" smtClean="0"/>
              <a:t>Toxocariasis</a:t>
            </a:r>
            <a:endParaRPr dirty="0" lang="en-US" smtClean="0"/>
          </a:p>
          <a:p>
            <a:pPr indent="0" marL="45720">
              <a:buNone/>
            </a:pPr>
            <a:r>
              <a:rPr dirty="0" lang="en-US" smtClean="0"/>
              <a:t>    - </a:t>
            </a:r>
            <a:r>
              <a:rPr dirty="0" lang="en-US" err="1" smtClean="0"/>
              <a:t>Onchocerciasis</a:t>
            </a:r>
            <a:endParaRPr dirty="0" lang="en-US" smtClean="0"/>
          </a:p>
          <a:p>
            <a:pPr indent="0" marL="45720">
              <a:buNone/>
            </a:pPr>
            <a:r>
              <a:rPr dirty="0" lang="en-US" smtClean="0"/>
              <a:t>   - </a:t>
            </a:r>
            <a:r>
              <a:rPr dirty="0" lang="en-US" err="1" smtClean="0"/>
              <a:t>Amoebiasis</a:t>
            </a:r>
            <a:endParaRPr dirty="0" lang="en-US" smtClean="0"/>
          </a:p>
          <a:p>
            <a:r>
              <a:rPr dirty="0" lang="en-US" smtClean="0">
                <a:solidFill>
                  <a:srgbClr val="FFFF00"/>
                </a:solidFill>
              </a:rPr>
              <a:t>FUNGAL UVEITIS</a:t>
            </a:r>
          </a:p>
          <a:p>
            <a:pPr indent="0" marL="45720">
              <a:buNone/>
            </a:pPr>
            <a:r>
              <a:rPr dirty="0" lang="en-US" smtClean="0"/>
              <a:t>  - Presumed Ocular </a:t>
            </a:r>
            <a:r>
              <a:rPr dirty="0" lang="en-US" err="1" smtClean="0"/>
              <a:t>Histoplasmosis</a:t>
            </a:r>
            <a:r>
              <a:rPr dirty="0" lang="en-US" smtClean="0"/>
              <a:t> Syndrome</a:t>
            </a:r>
          </a:p>
          <a:p>
            <a:pPr indent="0" marL="45720">
              <a:buNone/>
            </a:pPr>
            <a:r>
              <a:rPr dirty="0" lang="en-US" smtClean="0"/>
              <a:t>   - Candidiasis </a:t>
            </a:r>
          </a:p>
          <a:p>
            <a:r>
              <a:rPr dirty="0" lang="en-US" smtClean="0">
                <a:solidFill>
                  <a:srgbClr val="FFFF00"/>
                </a:solidFill>
              </a:rPr>
              <a:t>VIRAL UVEITIS</a:t>
            </a:r>
          </a:p>
          <a:p>
            <a:pPr indent="0" marL="45720">
              <a:buNone/>
            </a:pPr>
            <a:r>
              <a:rPr dirty="0" lang="en-US" smtClean="0"/>
              <a:t>  -Herpes Simplex</a:t>
            </a:r>
          </a:p>
          <a:p>
            <a:pPr indent="0" marL="45720">
              <a:buNone/>
            </a:pPr>
            <a:r>
              <a:rPr dirty="0" lang="en-US" smtClean="0"/>
              <a:t> - Herpes Zoster</a:t>
            </a:r>
          </a:p>
          <a:p>
            <a:pPr indent="0" marL="45720">
              <a:buNone/>
            </a:pPr>
            <a:r>
              <a:rPr dirty="0" lang="en-US" smtClean="0"/>
              <a:t> - Acquired Cytomegalovirus Uveitis</a:t>
            </a:r>
          </a:p>
          <a:p>
            <a:pPr indent="0" marL="45720">
              <a:buNone/>
            </a:pPr>
            <a:r>
              <a:rPr dirty="0" lang="en-US" smtClean="0"/>
              <a:t>  - Uveitis In AIDS</a:t>
            </a:r>
            <a:endParaRPr dirty="0"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Content Placeholder 2"/>
          <p:cNvSpPr>
            <a:spLocks noGrp="1"/>
          </p:cNvSpPr>
          <p:nvPr>
            <p:ph idx="1"/>
          </p:nvPr>
        </p:nvSpPr>
        <p:spPr>
          <a:xfrm>
            <a:off x="609600" y="609601"/>
            <a:ext cx="7696200" cy="5699760"/>
          </a:xfrm>
        </p:spPr>
        <p:txBody>
          <a:bodyPr>
            <a:noAutofit/>
          </a:bodyPr>
          <a:p>
            <a:pPr indent="0" marL="45720">
              <a:buNone/>
            </a:pPr>
            <a:r>
              <a:rPr dirty="0" sz="2400" lang="en-US" smtClean="0">
                <a:solidFill>
                  <a:srgbClr val="FFFF00"/>
                </a:solidFill>
              </a:rPr>
              <a:t>CLINICAL FEATURES:</a:t>
            </a:r>
          </a:p>
          <a:p>
            <a:r>
              <a:rPr dirty="0" sz="2400" lang="en-US" err="1" smtClean="0"/>
              <a:t>Characterised</a:t>
            </a:r>
            <a:r>
              <a:rPr dirty="0" sz="2400" lang="en-US" smtClean="0"/>
              <a:t> by whitish yellow , slightly raised area of infiltration located  </a:t>
            </a:r>
            <a:r>
              <a:rPr dirty="0" sz="2400" lang="en-US" err="1" smtClean="0"/>
              <a:t>located</a:t>
            </a:r>
            <a:r>
              <a:rPr dirty="0" sz="2400" lang="en-US" smtClean="0"/>
              <a:t> near the margin of old punched out scarred lesion in the macular region associated with severe </a:t>
            </a:r>
            <a:r>
              <a:rPr dirty="0" sz="2400" lang="en-US" err="1" smtClean="0"/>
              <a:t>vitritis</a:t>
            </a:r>
            <a:r>
              <a:rPr dirty="0" sz="2400" lang="en-US" smtClean="0"/>
              <a:t>.</a:t>
            </a:r>
          </a:p>
          <a:p>
            <a:r>
              <a:rPr dirty="0" sz="2400" lang="en-US" smtClean="0"/>
              <a:t>There may be associated non granulomatous type of mild anterior uveitis.</a:t>
            </a:r>
          </a:p>
          <a:p>
            <a:pPr indent="0" marL="45720">
              <a:buNone/>
            </a:pPr>
            <a:r>
              <a:rPr dirty="0" sz="2400" lang="en-US" smtClean="0">
                <a:solidFill>
                  <a:srgbClr val="FFFF00"/>
                </a:solidFill>
              </a:rPr>
              <a:t>DIAGNOSIS:</a:t>
            </a:r>
          </a:p>
          <a:p>
            <a:r>
              <a:rPr dirty="0" sz="2400" lang="en-US" smtClean="0"/>
              <a:t>Confirmed by indirect fluorescein antibody test, </a:t>
            </a:r>
            <a:r>
              <a:rPr dirty="0" sz="2400" lang="en-US" err="1" smtClean="0"/>
              <a:t>haemagglutination</a:t>
            </a:r>
            <a:r>
              <a:rPr dirty="0" sz="2400" lang="en-US" smtClean="0"/>
              <a:t> test, ELISA test.</a:t>
            </a:r>
          </a:p>
          <a:p>
            <a:pPr indent="0" marL="45720">
              <a:buNone/>
            </a:pPr>
            <a:r>
              <a:rPr dirty="0" sz="2400" lang="en-US" smtClean="0">
                <a:solidFill>
                  <a:srgbClr val="FFFF00"/>
                </a:solidFill>
              </a:rPr>
              <a:t>TREATMENT:</a:t>
            </a:r>
          </a:p>
          <a:p>
            <a:r>
              <a:rPr dirty="0" sz="2400" lang="en-US" smtClean="0"/>
              <a:t>Active lesions treated by topical and </a:t>
            </a:r>
            <a:r>
              <a:rPr dirty="0" sz="2400" lang="en-US" err="1" smtClean="0"/>
              <a:t>sytemic</a:t>
            </a:r>
            <a:r>
              <a:rPr dirty="0" sz="2400" lang="en-US" smtClean="0"/>
              <a:t> steroids.</a:t>
            </a:r>
          </a:p>
          <a:p>
            <a:r>
              <a:rPr dirty="0" sz="2400" lang="en-US" err="1" smtClean="0"/>
              <a:t>Antitoxoplasmic</a:t>
            </a:r>
            <a:r>
              <a:rPr dirty="0" sz="2400" lang="en-US" smtClean="0"/>
              <a:t> drugs like </a:t>
            </a:r>
            <a:r>
              <a:rPr dirty="0" sz="2400" lang="en-US" err="1" smtClean="0"/>
              <a:t>spiramycin</a:t>
            </a:r>
            <a:r>
              <a:rPr dirty="0" sz="2400" lang="en-US" smtClean="0"/>
              <a:t>, </a:t>
            </a:r>
            <a:r>
              <a:rPr dirty="0" sz="2400" lang="en-US" err="1" smtClean="0"/>
              <a:t>clindamycin,sulfadiazine</a:t>
            </a:r>
            <a:r>
              <a:rPr dirty="0" sz="2400" lang="en-US" smtClean="0"/>
              <a:t> or </a:t>
            </a:r>
            <a:r>
              <a:rPr dirty="0" sz="2400" lang="en-US" err="1" smtClean="0"/>
              <a:t>pyremethamine</a:t>
            </a:r>
            <a:r>
              <a:rPr dirty="0" sz="2400" lang="en-US" smtClean="0"/>
              <a:t> can be given.</a:t>
            </a:r>
            <a:endParaRPr dirty="0" sz="2400" lang="en-US"/>
          </a:p>
        </p:txBody>
      </p:sp>
    </p:spTree>
  </p:cSld>
  <p:clrMapOvr>
    <a:masterClrMapping/>
  </p:clrMapOvr>
  <p:timing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title"/>
          </p:nvPr>
        </p:nvSpPr>
        <p:spPr>
          <a:xfrm>
            <a:off x="685800" y="152401"/>
            <a:ext cx="3581400" cy="609600"/>
          </a:xfrm>
        </p:spPr>
        <p:txBody>
          <a:bodyPr>
            <a:normAutofit/>
          </a:bodyPr>
          <a:p>
            <a:r>
              <a:rPr dirty="0" sz="2800" lang="en-US" smtClean="0"/>
              <a:t>Other ocular features</a:t>
            </a:r>
            <a:endParaRPr dirty="0" sz="2800" lang="en-US"/>
          </a:p>
        </p:txBody>
      </p:sp>
      <p:pic>
        <p:nvPicPr>
          <p:cNvPr id="2097158" name="Content Placeholder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170940" y="706582"/>
            <a:ext cx="3248659" cy="2689024"/>
          </a:xfrm>
        </p:spPr>
      </p:pic>
      <p:pic>
        <p:nvPicPr>
          <p:cNvPr id="2097159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419599" y="685800"/>
            <a:ext cx="3048425" cy="2695951"/>
          </a:xfrm>
          <a:prstGeom prst="rect"/>
        </p:spPr>
      </p:pic>
      <p:pic>
        <p:nvPicPr>
          <p:cNvPr id="2097160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2781510" y="4070254"/>
            <a:ext cx="3038899" cy="2753109"/>
          </a:xfrm>
          <a:prstGeom prst="rect"/>
        </p:spPr>
      </p:pic>
      <p:sp>
        <p:nvSpPr>
          <p:cNvPr id="1048621" name="Rectangle 7"/>
          <p:cNvSpPr/>
          <p:nvPr/>
        </p:nvSpPr>
        <p:spPr>
          <a:xfrm>
            <a:off x="1133898" y="3381751"/>
            <a:ext cx="6334125" cy="646331"/>
          </a:xfrm>
          <a:prstGeom prst="rect"/>
        </p:spPr>
        <p:txBody>
          <a:bodyPr wrap="square">
            <a:spAutoFit/>
          </a:bodyPr>
          <a:p>
            <a:r>
              <a:rPr dirty="0" lang="en-US"/>
              <a:t>Active Toxoplasma retinitis. (A) Typical ‘satellite’ lesion adjacent to an old </a:t>
            </a:r>
            <a:r>
              <a:rPr dirty="0" lang="en-US" smtClean="0"/>
              <a:t>scar </a:t>
            </a:r>
            <a:r>
              <a:rPr dirty="0" lang="en-US"/>
              <a:t>(B) two small foci</a:t>
            </a:r>
          </a:p>
        </p:txBody>
      </p:sp>
      <p:sp>
        <p:nvSpPr>
          <p:cNvPr id="1048622" name="Rectangle 8"/>
          <p:cNvSpPr/>
          <p:nvPr/>
        </p:nvSpPr>
        <p:spPr>
          <a:xfrm>
            <a:off x="5926811" y="4892949"/>
            <a:ext cx="3082424" cy="891540"/>
          </a:xfrm>
          <a:prstGeom prst="rect"/>
        </p:spPr>
        <p:txBody>
          <a:bodyPr wrap="square">
            <a:spAutoFit/>
          </a:bodyPr>
          <a:p>
            <a:r>
              <a:rPr dirty="0" lang="en-US"/>
              <a:t>severe vitreous haze and ‘headlight in the fog’ appearance of lesion</a:t>
            </a:r>
          </a:p>
        </p:txBody>
      </p:sp>
    </p:spTree>
  </p:cSld>
  <p:clrMapOvr>
    <a:masterClrMapping/>
  </p:clrMapOvr>
  <p:timing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Content Placeholder 2"/>
          <p:cNvSpPr>
            <a:spLocks noGrp="1"/>
          </p:cNvSpPr>
          <p:nvPr>
            <p:ph idx="1"/>
          </p:nvPr>
        </p:nvSpPr>
        <p:spPr>
          <a:xfrm>
            <a:off x="381000" y="609601"/>
            <a:ext cx="7848600" cy="5699760"/>
          </a:xfrm>
        </p:spPr>
        <p:txBody>
          <a:bodyPr>
            <a:normAutofit/>
          </a:bodyPr>
          <a:p>
            <a:pPr indent="0" marL="45720">
              <a:buNone/>
            </a:pPr>
            <a:r>
              <a:rPr dirty="0" sz="2400" lang="en-US" smtClean="0">
                <a:solidFill>
                  <a:srgbClr val="FFFF00"/>
                </a:solidFill>
              </a:rPr>
              <a:t>TOXOCARIASIS:</a:t>
            </a:r>
          </a:p>
          <a:p>
            <a:r>
              <a:rPr dirty="0" sz="2400" lang="en-US" smtClean="0"/>
              <a:t>It is an infestation caused by intestinal roundworm of </a:t>
            </a:r>
            <a:r>
              <a:rPr dirty="0" sz="2400" lang="en-US" smtClean="0">
                <a:solidFill>
                  <a:srgbClr val="FF0000"/>
                </a:solidFill>
              </a:rPr>
              <a:t>dogs(</a:t>
            </a:r>
            <a:r>
              <a:rPr dirty="0" sz="2400" lang="en-US" err="1" smtClean="0">
                <a:solidFill>
                  <a:srgbClr val="FF0000"/>
                </a:solidFill>
              </a:rPr>
              <a:t>toxocara</a:t>
            </a:r>
            <a:r>
              <a:rPr dirty="0" sz="2400" lang="en-US" smtClean="0">
                <a:solidFill>
                  <a:srgbClr val="FF0000"/>
                </a:solidFill>
              </a:rPr>
              <a:t> </a:t>
            </a:r>
            <a:r>
              <a:rPr dirty="0" sz="2400" lang="en-US" err="1" smtClean="0">
                <a:solidFill>
                  <a:srgbClr val="FF0000"/>
                </a:solidFill>
              </a:rPr>
              <a:t>canis</a:t>
            </a:r>
            <a:r>
              <a:rPr dirty="0" sz="2400" lang="en-US" smtClean="0"/>
              <a:t>) and </a:t>
            </a:r>
            <a:r>
              <a:rPr dirty="0" sz="2400" lang="en-US" smtClean="0">
                <a:solidFill>
                  <a:srgbClr val="FF0000"/>
                </a:solidFill>
              </a:rPr>
              <a:t>cats(</a:t>
            </a:r>
            <a:r>
              <a:rPr dirty="0" sz="2400" lang="en-US" err="1" smtClean="0">
                <a:solidFill>
                  <a:srgbClr val="FF0000"/>
                </a:solidFill>
              </a:rPr>
              <a:t>Toxocara</a:t>
            </a:r>
            <a:r>
              <a:rPr dirty="0" sz="2400" lang="en-US" smtClean="0">
                <a:solidFill>
                  <a:srgbClr val="FF0000"/>
                </a:solidFill>
              </a:rPr>
              <a:t> </a:t>
            </a:r>
            <a:r>
              <a:rPr dirty="0" sz="2400" lang="en-US" err="1" smtClean="0">
                <a:solidFill>
                  <a:srgbClr val="FF0000"/>
                </a:solidFill>
              </a:rPr>
              <a:t>catis</a:t>
            </a:r>
            <a:r>
              <a:rPr dirty="0" sz="2400" lang="en-US" smtClean="0">
                <a:solidFill>
                  <a:srgbClr val="FF0000"/>
                </a:solidFill>
              </a:rPr>
              <a:t>).</a:t>
            </a:r>
          </a:p>
          <a:p>
            <a:r>
              <a:rPr dirty="0" sz="2400" lang="en-US" smtClean="0"/>
              <a:t>young children who play with dogs and cats are infested by ova of these worms.</a:t>
            </a:r>
          </a:p>
          <a:p>
            <a:r>
              <a:rPr dirty="0" sz="2400" lang="en-US" smtClean="0"/>
              <a:t>Ova develop into larva in the human gut and produce condition called </a:t>
            </a:r>
            <a:r>
              <a:rPr dirty="0" sz="2400" lang="en-US" smtClean="0">
                <a:solidFill>
                  <a:srgbClr val="FF0000"/>
                </a:solidFill>
              </a:rPr>
              <a:t>visceral larva </a:t>
            </a:r>
            <a:r>
              <a:rPr dirty="0" sz="2400" lang="en-US" err="1" smtClean="0">
                <a:solidFill>
                  <a:srgbClr val="FF0000"/>
                </a:solidFill>
              </a:rPr>
              <a:t>migrans</a:t>
            </a:r>
            <a:r>
              <a:rPr dirty="0" sz="2400" lang="en-US" smtClean="0">
                <a:solidFill>
                  <a:srgbClr val="FF0000"/>
                </a:solidFill>
              </a:rPr>
              <a:t>.</a:t>
            </a:r>
          </a:p>
          <a:p>
            <a:pPr indent="0" marL="45720">
              <a:buNone/>
            </a:pPr>
            <a:r>
              <a:rPr dirty="0" sz="2400" lang="en-US" smtClean="0">
                <a:solidFill>
                  <a:srgbClr val="FFFF00"/>
                </a:solidFill>
              </a:rPr>
              <a:t>OCULAR TOXOCARIASIS:</a:t>
            </a:r>
          </a:p>
          <a:p>
            <a:r>
              <a:rPr dirty="0" sz="2400" lang="en-US" smtClean="0"/>
              <a:t>It is ocular infestation by the larva.</a:t>
            </a:r>
          </a:p>
          <a:p>
            <a:r>
              <a:rPr dirty="0" sz="2400" lang="en-US" smtClean="0"/>
              <a:t>Always U/L</a:t>
            </a:r>
            <a:endParaRPr dirty="0" sz="2400" lang="en-US"/>
          </a:p>
        </p:txBody>
      </p:sp>
    </p:spTree>
  </p:cSld>
  <p:clrMapOvr>
    <a:masterClrMapping/>
  </p:clrMapOvr>
  <p:timing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001000" cy="6080761"/>
          </a:xfrm>
        </p:spPr>
        <p:txBody>
          <a:bodyPr>
            <a:noAutofit/>
          </a:bodyPr>
          <a:p>
            <a:pPr indent="0" marL="45720">
              <a:buNone/>
            </a:pPr>
            <a:r>
              <a:rPr dirty="0" sz="2800" lang="en-US" smtClean="0">
                <a:solidFill>
                  <a:srgbClr val="FF0000"/>
                </a:solidFill>
              </a:rPr>
              <a:t>Clinical presentation:</a:t>
            </a:r>
          </a:p>
          <a:p>
            <a:pPr algn="just"/>
            <a:r>
              <a:rPr dirty="0" sz="2400" lang="en-US" err="1" smtClean="0">
                <a:solidFill>
                  <a:srgbClr val="FFFF00"/>
                </a:solidFill>
              </a:rPr>
              <a:t>Toxocara</a:t>
            </a:r>
            <a:r>
              <a:rPr dirty="0" sz="2400" lang="en-US" smtClean="0">
                <a:solidFill>
                  <a:srgbClr val="FFFF00"/>
                </a:solidFill>
              </a:rPr>
              <a:t> chronic </a:t>
            </a:r>
            <a:r>
              <a:rPr dirty="0" sz="2400" lang="en-US" err="1" smtClean="0">
                <a:solidFill>
                  <a:srgbClr val="FFFF00"/>
                </a:solidFill>
              </a:rPr>
              <a:t>endophthalmitis</a:t>
            </a:r>
            <a:r>
              <a:rPr dirty="0" sz="2400" lang="en-US" smtClean="0">
                <a:solidFill>
                  <a:srgbClr val="FFFF00"/>
                </a:solidFill>
              </a:rPr>
              <a:t>:</a:t>
            </a:r>
          </a:p>
          <a:p>
            <a:pPr algn="just"/>
            <a:r>
              <a:rPr dirty="0" sz="2400" lang="en-US" smtClean="0"/>
              <a:t>Presents with </a:t>
            </a:r>
            <a:r>
              <a:rPr dirty="0" sz="2400" lang="en-US" err="1" smtClean="0"/>
              <a:t>leucocoria</a:t>
            </a:r>
            <a:r>
              <a:rPr dirty="0" sz="2400" lang="en-US" smtClean="0"/>
              <a:t> due to marked vitreous clouding.</a:t>
            </a:r>
          </a:p>
          <a:p>
            <a:pPr algn="just"/>
            <a:r>
              <a:rPr dirty="0" sz="2400" lang="en-US" smtClean="0"/>
              <a:t>Seen in children between 2-10yrs of age.</a:t>
            </a:r>
          </a:p>
          <a:p>
            <a:pPr algn="just"/>
            <a:r>
              <a:rPr dirty="0" sz="2400" lang="en-US" smtClean="0"/>
              <a:t>Mimics retinoblastoma.</a:t>
            </a:r>
          </a:p>
          <a:p>
            <a:pPr algn="just" indent="0" marL="45720">
              <a:buNone/>
            </a:pPr>
            <a:endParaRPr dirty="0" sz="2400" lang="en-US" smtClean="0"/>
          </a:p>
          <a:p>
            <a:pPr algn="just" indent="0" marL="45720">
              <a:buNone/>
            </a:pPr>
            <a:r>
              <a:rPr dirty="0" sz="2400" lang="en-US" smtClean="0">
                <a:solidFill>
                  <a:srgbClr val="FFFF00"/>
                </a:solidFill>
              </a:rPr>
              <a:t>Posterior pole granuloma:</a:t>
            </a:r>
          </a:p>
          <a:p>
            <a:pPr algn="just"/>
            <a:r>
              <a:rPr dirty="0" sz="2400" lang="en-US" smtClean="0"/>
              <a:t>Presents as yellow, round, solitary, raised nodule about 1-2 disc diameter in </a:t>
            </a:r>
            <a:r>
              <a:rPr dirty="0" sz="2400" lang="en-US" err="1" smtClean="0"/>
              <a:t>size,located</a:t>
            </a:r>
            <a:r>
              <a:rPr dirty="0" sz="2400" lang="en-US" smtClean="0"/>
              <a:t>  either at macula or </a:t>
            </a:r>
            <a:r>
              <a:rPr dirty="0" sz="2400" lang="en-US" err="1" smtClean="0"/>
              <a:t>centrocaecal</a:t>
            </a:r>
            <a:r>
              <a:rPr dirty="0" sz="2400" lang="en-US" smtClean="0"/>
              <a:t> area.</a:t>
            </a:r>
          </a:p>
          <a:p>
            <a:pPr algn="just"/>
            <a:r>
              <a:rPr dirty="0" sz="2400" lang="en-US" smtClean="0"/>
              <a:t>Seen in children between 5 and 15yrs of age.</a:t>
            </a:r>
          </a:p>
          <a:p>
            <a:pPr algn="just"/>
            <a:r>
              <a:rPr dirty="0" sz="2400" lang="en-US" smtClean="0"/>
              <a:t>Presents with U/L loss of vision.</a:t>
            </a:r>
          </a:p>
        </p:txBody>
      </p:sp>
    </p:spTree>
  </p:cSld>
  <p:clrMapOvr>
    <a:masterClrMapping/>
  </p:clrMapOvr>
  <p:timing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61" name="Content Placeholder 4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28652" y="228600"/>
            <a:ext cx="3409948" cy="3067478"/>
          </a:xfrm>
        </p:spPr>
      </p:pic>
      <p:pic>
        <p:nvPicPr>
          <p:cNvPr id="2097162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343400" y="365337"/>
            <a:ext cx="3733800" cy="2856511"/>
          </a:xfrm>
          <a:prstGeom prst="rect"/>
        </p:spPr>
      </p:pic>
      <p:pic>
        <p:nvPicPr>
          <p:cNvPr id="2097163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609600" y="3835098"/>
            <a:ext cx="3505200" cy="2724530"/>
          </a:xfrm>
          <a:prstGeom prst="rect"/>
        </p:spPr>
      </p:pic>
      <p:pic>
        <p:nvPicPr>
          <p:cNvPr id="2097164" name="Picture 7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4419600" y="3877967"/>
            <a:ext cx="3819952" cy="2681661"/>
          </a:xfrm>
          <a:prstGeom prst="rect"/>
        </p:spPr>
      </p:pic>
      <p:sp>
        <p:nvSpPr>
          <p:cNvPr id="1048626" name="Rectangle 8"/>
          <p:cNvSpPr/>
          <p:nvPr/>
        </p:nvSpPr>
        <p:spPr>
          <a:xfrm>
            <a:off x="609600" y="3296811"/>
            <a:ext cx="7467600" cy="584775"/>
          </a:xfrm>
          <a:prstGeom prst="rect"/>
        </p:spPr>
        <p:txBody>
          <a:bodyPr wrap="square">
            <a:spAutoFit/>
          </a:bodyPr>
          <a:p>
            <a:r>
              <a:rPr dirty="0" sz="1600" lang="en-US"/>
              <a:t>Chronic </a:t>
            </a:r>
            <a:r>
              <a:rPr dirty="0" sz="1600" lang="en-US" err="1"/>
              <a:t>Toxocara</a:t>
            </a:r>
            <a:r>
              <a:rPr dirty="0" sz="1600" lang="en-US"/>
              <a:t> </a:t>
            </a:r>
            <a:r>
              <a:rPr dirty="0" sz="1600" lang="en-US" err="1"/>
              <a:t>endophthalmitis</a:t>
            </a:r>
            <a:r>
              <a:rPr dirty="0" sz="1600" lang="en-US" smtClean="0"/>
              <a:t>. </a:t>
            </a:r>
            <a:r>
              <a:rPr dirty="0" sz="1600" lang="en-US"/>
              <a:t>(B) peripheral exudation and </a:t>
            </a:r>
            <a:r>
              <a:rPr dirty="0" sz="1600" lang="en-US" err="1"/>
              <a:t>vitreoretinal</a:t>
            </a:r>
            <a:r>
              <a:rPr dirty="0" sz="1600" lang="en-US"/>
              <a:t> traction </a:t>
            </a:r>
            <a:r>
              <a:rPr dirty="0" sz="1600" lang="en-US" smtClean="0"/>
              <a:t>bands </a:t>
            </a:r>
            <a:r>
              <a:rPr dirty="0" sz="1600" lang="en-US"/>
              <a:t>(C) ultrasonography shows a </a:t>
            </a:r>
            <a:r>
              <a:rPr dirty="0" sz="1600" lang="en-US" err="1"/>
              <a:t>vitreoretinal</a:t>
            </a:r>
            <a:r>
              <a:rPr dirty="0" sz="1600" lang="en-US"/>
              <a:t> traction </a:t>
            </a:r>
            <a:r>
              <a:rPr dirty="0" sz="1600" lang="en-US" smtClean="0"/>
              <a:t>band</a:t>
            </a:r>
            <a:endParaRPr dirty="0" sz="1600" lang="en-US"/>
          </a:p>
        </p:txBody>
      </p:sp>
      <p:sp>
        <p:nvSpPr>
          <p:cNvPr id="1048627" name="Rectangle 9"/>
          <p:cNvSpPr/>
          <p:nvPr/>
        </p:nvSpPr>
        <p:spPr>
          <a:xfrm>
            <a:off x="609600" y="6488668"/>
            <a:ext cx="3124200" cy="369332"/>
          </a:xfrm>
          <a:prstGeom prst="rect"/>
        </p:spPr>
        <p:txBody>
          <a:bodyPr wrap="square">
            <a:spAutoFit/>
          </a:bodyPr>
          <a:p>
            <a:r>
              <a:rPr dirty="0" lang="en-US" err="1"/>
              <a:t>Juxtapapillary</a:t>
            </a:r>
            <a:r>
              <a:rPr dirty="0" lang="en-US"/>
              <a:t> </a:t>
            </a:r>
            <a:r>
              <a:rPr dirty="0" lang="en-US" smtClean="0"/>
              <a:t>granuloma</a:t>
            </a:r>
            <a:endParaRPr dirty="0" lang="en-US"/>
          </a:p>
        </p:txBody>
      </p:sp>
    </p:spTree>
  </p:cSld>
  <p:clrMapOvr>
    <a:masterClrMapping/>
  </p:clrMapOvr>
  <p:timing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5553286" cy="4876800"/>
          </a:xfrm>
        </p:spPr>
        <p:txBody>
          <a:bodyPr>
            <a:noAutofit/>
          </a:bodyPr>
          <a:p>
            <a:pPr algn="just" indent="0" marL="45720">
              <a:buNone/>
            </a:pPr>
            <a:r>
              <a:rPr dirty="0" sz="2400" lang="en-US">
                <a:solidFill>
                  <a:srgbClr val="FFFF00"/>
                </a:solidFill>
              </a:rPr>
              <a:t>Peripheral granuloma:</a:t>
            </a:r>
          </a:p>
          <a:p>
            <a:pPr algn="just"/>
            <a:r>
              <a:rPr dirty="0" sz="2400" lang="en-US"/>
              <a:t>Situated anterior to equator and associated with vitreous band formation.</a:t>
            </a:r>
          </a:p>
          <a:p>
            <a:pPr algn="just"/>
            <a:r>
              <a:rPr dirty="0" sz="2400" lang="en-US"/>
              <a:t>Presents from 6 -40yrs of age.</a:t>
            </a:r>
          </a:p>
          <a:p>
            <a:pPr indent="0" marL="45720">
              <a:buNone/>
            </a:pPr>
            <a:r>
              <a:rPr dirty="0" sz="2400" lang="en-US" smtClean="0">
                <a:solidFill>
                  <a:srgbClr val="FFFF00"/>
                </a:solidFill>
              </a:rPr>
              <a:t>DIAGNOSIS:</a:t>
            </a:r>
          </a:p>
          <a:p>
            <a:r>
              <a:rPr dirty="0" sz="2400" lang="en-US" smtClean="0"/>
              <a:t>Clinical picture</a:t>
            </a:r>
          </a:p>
          <a:p>
            <a:r>
              <a:rPr dirty="0" sz="2400" lang="en-US" smtClean="0"/>
              <a:t>ELISA</a:t>
            </a:r>
          </a:p>
          <a:p>
            <a:pPr indent="0" marL="45720">
              <a:buNone/>
            </a:pPr>
            <a:r>
              <a:rPr dirty="0" sz="2400" lang="en-US" smtClean="0">
                <a:solidFill>
                  <a:srgbClr val="FFFF00"/>
                </a:solidFill>
              </a:rPr>
              <a:t>TREATMENT:</a:t>
            </a:r>
          </a:p>
          <a:p>
            <a:pPr algn="just"/>
            <a:r>
              <a:rPr dirty="0" sz="2400" lang="en-US" smtClean="0"/>
              <a:t>Consists of </a:t>
            </a:r>
            <a:r>
              <a:rPr dirty="0" sz="2400" lang="en-US" err="1" smtClean="0"/>
              <a:t>periocular</a:t>
            </a:r>
            <a:r>
              <a:rPr dirty="0" sz="2400" lang="en-US" smtClean="0"/>
              <a:t> injection of steroids and systemic steroids.</a:t>
            </a:r>
          </a:p>
          <a:p>
            <a:pPr algn="just"/>
            <a:r>
              <a:rPr dirty="0" sz="2400" lang="en-US" smtClean="0"/>
              <a:t>Pars </a:t>
            </a:r>
            <a:r>
              <a:rPr dirty="0" sz="2400" lang="en-US" err="1" smtClean="0"/>
              <a:t>plana</a:t>
            </a:r>
            <a:r>
              <a:rPr dirty="0" sz="2400" lang="en-US" smtClean="0"/>
              <a:t> </a:t>
            </a:r>
            <a:r>
              <a:rPr dirty="0" sz="2400" lang="en-US" err="1" smtClean="0"/>
              <a:t>vitrectomy</a:t>
            </a:r>
            <a:r>
              <a:rPr dirty="0" sz="2400" lang="en-US" smtClean="0"/>
              <a:t> in unresponsive patients with </a:t>
            </a:r>
            <a:r>
              <a:rPr dirty="0" sz="2400" lang="en-US" err="1" smtClean="0"/>
              <a:t>endophthalmitis</a:t>
            </a:r>
            <a:r>
              <a:rPr dirty="0" sz="2400" lang="en-US" smtClean="0"/>
              <a:t> and with vitreous band formation.</a:t>
            </a:r>
            <a:endParaRPr dirty="0" sz="2400" lang="en-US"/>
          </a:p>
        </p:txBody>
      </p:sp>
      <p:pic>
        <p:nvPicPr>
          <p:cNvPr id="2097165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086686" y="1066800"/>
            <a:ext cx="3029373" cy="2705478"/>
          </a:xfrm>
          <a:prstGeom prst="rect"/>
        </p:spPr>
      </p:pic>
      <p:sp>
        <p:nvSpPr>
          <p:cNvPr id="1048629" name="Rectangle 3"/>
          <p:cNvSpPr/>
          <p:nvPr/>
        </p:nvSpPr>
        <p:spPr>
          <a:xfrm>
            <a:off x="6287345" y="3776120"/>
            <a:ext cx="2828714" cy="369332"/>
          </a:xfrm>
          <a:prstGeom prst="rect"/>
        </p:spPr>
        <p:txBody>
          <a:bodyPr wrap="square">
            <a:spAutoFit/>
          </a:bodyPr>
          <a:p>
            <a:r>
              <a:rPr b="1" dirty="0" lang="en-US" smtClean="0"/>
              <a:t>peripheral granuloma</a:t>
            </a:r>
            <a:endParaRPr b="1" dirty="0" lang="en-US"/>
          </a:p>
        </p:txBody>
      </p:sp>
    </p:spTree>
  </p:cSld>
  <p:clrMapOvr>
    <a:masterClrMapping/>
  </p:clrMapOvr>
  <p:timing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>
          <a:xfrm>
            <a:off x="914400" y="2743200"/>
            <a:ext cx="7315200" cy="1154097"/>
          </a:xfrm>
        </p:spPr>
        <p:txBody>
          <a:bodyPr/>
          <a:p>
            <a:pPr algn="ctr"/>
            <a:r>
              <a:rPr dirty="0" lang="en-US" smtClean="0"/>
              <a:t>FUNGAL UVEITIS</a:t>
            </a:r>
            <a:endParaRPr dirty="0" lang="en-US"/>
          </a:p>
        </p:txBody>
      </p:sp>
    </p:spTree>
  </p:cSld>
  <p:clrMapOvr>
    <a:masterClrMapping/>
  </p:clrMapOvr>
  <p:timing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Content Placeholder 2"/>
          <p:cNvSpPr>
            <a:spLocks noGrp="1"/>
          </p:cNvSpPr>
          <p:nvPr>
            <p:ph idx="1"/>
          </p:nvPr>
        </p:nvSpPr>
        <p:spPr>
          <a:xfrm>
            <a:off x="533400" y="457200"/>
            <a:ext cx="8001000" cy="5852161"/>
          </a:xfrm>
        </p:spPr>
        <p:txBody>
          <a:bodyPr/>
          <a:p>
            <a:pPr indent="0" marL="45720">
              <a:buNone/>
            </a:pPr>
            <a:r>
              <a:rPr dirty="0" lang="en-US">
                <a:solidFill>
                  <a:srgbClr val="FFFF00"/>
                </a:solidFill>
              </a:rPr>
              <a:t>PRESUMED OCULAR HISTOPLASMOSIS </a:t>
            </a:r>
            <a:r>
              <a:rPr dirty="0" lang="en-US" smtClean="0">
                <a:solidFill>
                  <a:srgbClr val="FFFF00"/>
                </a:solidFill>
              </a:rPr>
              <a:t>SYNDROME</a:t>
            </a:r>
          </a:p>
          <a:p>
            <a:pPr>
              <a:buFont typeface="Wingdings" pitchFamily="2" charset="2"/>
              <a:buChar char="§"/>
            </a:pPr>
            <a:r>
              <a:rPr dirty="0" lang="en-US" smtClean="0">
                <a:solidFill>
                  <a:srgbClr val="FFFF00"/>
                </a:solidFill>
              </a:rPr>
              <a:t>Causative agent: </a:t>
            </a:r>
            <a:r>
              <a:rPr dirty="0" lang="en-US" err="1" smtClean="0"/>
              <a:t>Histoplasma</a:t>
            </a:r>
            <a:r>
              <a:rPr dirty="0" lang="en-US" smtClean="0"/>
              <a:t> </a:t>
            </a:r>
            <a:r>
              <a:rPr dirty="0" lang="en-US" err="1" smtClean="0"/>
              <a:t>capsulatum</a:t>
            </a:r>
            <a:endParaRPr dirty="0" lang="en-US" smtClean="0"/>
          </a:p>
          <a:p>
            <a:pPr indent="0" marL="45720">
              <a:buNone/>
            </a:pPr>
            <a:r>
              <a:rPr dirty="0" lang="en-US" smtClean="0">
                <a:solidFill>
                  <a:srgbClr val="FFFF00"/>
                </a:solidFill>
              </a:rPr>
              <a:t>CLINICAL FEATURES:</a:t>
            </a:r>
          </a:p>
          <a:p>
            <a:pPr indent="0" marL="45720">
              <a:buNone/>
            </a:pPr>
            <a:r>
              <a:rPr dirty="0" lang="en-US" err="1" smtClean="0">
                <a:solidFill>
                  <a:srgbClr val="FF0000"/>
                </a:solidFill>
              </a:rPr>
              <a:t>Histospots</a:t>
            </a:r>
            <a:r>
              <a:rPr dirty="0" lang="en-US" smtClean="0">
                <a:solidFill>
                  <a:srgbClr val="FF0000"/>
                </a:solidFill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dirty="0" lang="en-US" smtClean="0"/>
              <a:t>Atrophic spots scattered in mid retinal periphery.</a:t>
            </a:r>
          </a:p>
          <a:p>
            <a:pPr>
              <a:buFont typeface="Wingdings" pitchFamily="2" charset="2"/>
              <a:buChar char="§"/>
            </a:pPr>
            <a:r>
              <a:rPr dirty="0" lang="en-US" smtClean="0"/>
              <a:t>Rounded yellowish white lesions measuring 0.2 to 0.7DD.</a:t>
            </a:r>
          </a:p>
          <a:p>
            <a:pPr>
              <a:buFont typeface="Wingdings" pitchFamily="2" charset="2"/>
              <a:buChar char="§"/>
            </a:pPr>
            <a:r>
              <a:rPr dirty="0" lang="en-US" smtClean="0"/>
              <a:t>Appear in childhood and represent scars of  disseminated </a:t>
            </a:r>
            <a:r>
              <a:rPr dirty="0" lang="en-US" err="1" smtClean="0"/>
              <a:t>histoplasma</a:t>
            </a:r>
            <a:r>
              <a:rPr dirty="0" lang="en-US" smtClean="0"/>
              <a:t> </a:t>
            </a:r>
            <a:r>
              <a:rPr dirty="0" lang="en-US" err="1" smtClean="0"/>
              <a:t>choroiditis</a:t>
            </a:r>
            <a:r>
              <a:rPr dirty="0" lang="en-US" smtClean="0"/>
              <a:t>. </a:t>
            </a:r>
          </a:p>
          <a:p>
            <a:pPr indent="0" marL="45720">
              <a:buNone/>
            </a:pPr>
            <a:r>
              <a:rPr dirty="0" lang="en-US" smtClean="0">
                <a:solidFill>
                  <a:srgbClr val="FF0000"/>
                </a:solidFill>
              </a:rPr>
              <a:t>Macular lesion:</a:t>
            </a:r>
          </a:p>
          <a:p>
            <a:pPr>
              <a:buFont typeface="Wingdings" pitchFamily="2" charset="2"/>
              <a:buChar char="§"/>
            </a:pPr>
            <a:r>
              <a:rPr dirty="0" lang="en-US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Starts as atrophic macular scar         hole in </a:t>
            </a:r>
            <a:r>
              <a:rPr dirty="0" lang="en-US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Brucs</a:t>
            </a:r>
            <a:r>
              <a:rPr dirty="0" lang="en-US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membrane            </a:t>
            </a:r>
            <a:r>
              <a:rPr dirty="0" lang="en-US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subretinal</a:t>
            </a:r>
            <a:r>
              <a:rPr dirty="0" lang="en-US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dirty="0" lang="en-US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choroidal</a:t>
            </a:r>
            <a:r>
              <a:rPr dirty="0" lang="en-US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dirty="0" lang="en-US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neovascularisation</a:t>
            </a:r>
            <a:r>
              <a:rPr dirty="0" lang="en-US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dirty="0" lang="en-US" smtClean="0"/>
              <a:t>Leakage of fluid from </a:t>
            </a:r>
            <a:r>
              <a:rPr dirty="0" lang="en-US" err="1" smtClean="0"/>
              <a:t>neovascular</a:t>
            </a:r>
            <a:r>
              <a:rPr dirty="0" lang="en-US" smtClean="0"/>
              <a:t> membrane causes serous detachment.</a:t>
            </a:r>
          </a:p>
          <a:p>
            <a:pPr>
              <a:buFont typeface="Wingdings" pitchFamily="2" charset="2"/>
              <a:buChar char="§"/>
            </a:pPr>
            <a:r>
              <a:rPr dirty="0" lang="en-US" smtClean="0"/>
              <a:t>Repeated </a:t>
            </a:r>
            <a:r>
              <a:rPr dirty="0" lang="en-US" err="1" smtClean="0"/>
              <a:t>haemorrhages</a:t>
            </a:r>
            <a:r>
              <a:rPr dirty="0" lang="en-US" smtClean="0"/>
              <a:t> leads to </a:t>
            </a:r>
            <a:r>
              <a:rPr dirty="0" lang="en-US" err="1" smtClean="0"/>
              <a:t>haemorrhagic</a:t>
            </a:r>
            <a:r>
              <a:rPr dirty="0" lang="en-US" smtClean="0"/>
              <a:t> detachment.</a:t>
            </a:r>
          </a:p>
          <a:p>
            <a:pPr>
              <a:buFont typeface="Wingdings" pitchFamily="2" charset="2"/>
              <a:buChar char="§"/>
            </a:pPr>
            <a:r>
              <a:rPr dirty="0" lang="en-US" smtClean="0"/>
              <a:t>Fibrous </a:t>
            </a:r>
            <a:r>
              <a:rPr dirty="0" lang="en-US" err="1" smtClean="0"/>
              <a:t>disciform</a:t>
            </a:r>
            <a:r>
              <a:rPr dirty="0" lang="en-US" smtClean="0"/>
              <a:t> scar develops associated with marked permanent visual loss.</a:t>
            </a:r>
          </a:p>
          <a:p>
            <a:pPr indent="0" marL="45720">
              <a:buNone/>
            </a:pPr>
            <a:endParaRPr dirty="0" lang="en-US">
              <a:solidFill>
                <a:srgbClr val="FFFF00"/>
              </a:solidFill>
            </a:endParaRPr>
          </a:p>
        </p:txBody>
      </p:sp>
      <p:cxnSp>
        <p:nvCxnSpPr>
          <p:cNvPr id="3145734" name="Straight Arrow Connector 4"/>
          <p:cNvCxnSpPr>
            <a:cxnSpLocks/>
          </p:cNvCxnSpPr>
          <p:nvPr/>
        </p:nvCxnSpPr>
        <p:spPr>
          <a:xfrm>
            <a:off x="4267200" y="3886200"/>
            <a:ext cx="457200" cy="0"/>
          </a:xfrm>
          <a:prstGeom prst="straightConnector1"/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5" name="Straight Arrow Connector 6"/>
          <p:cNvCxnSpPr>
            <a:cxnSpLocks/>
          </p:cNvCxnSpPr>
          <p:nvPr/>
        </p:nvCxnSpPr>
        <p:spPr>
          <a:xfrm>
            <a:off x="7620000" y="3886200"/>
            <a:ext cx="609600" cy="0"/>
          </a:xfrm>
          <a:prstGeom prst="straightConnector1"/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66" name="Content Placeholder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92598" y="609600"/>
            <a:ext cx="4684202" cy="4208865"/>
          </a:xfrm>
        </p:spPr>
      </p:pic>
      <p:pic>
        <p:nvPicPr>
          <p:cNvPr id="2097167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759036" y="609600"/>
            <a:ext cx="4038600" cy="4191000"/>
          </a:xfrm>
          <a:prstGeom prst="rect"/>
        </p:spPr>
      </p:pic>
      <p:sp>
        <p:nvSpPr>
          <p:cNvPr id="1048633" name="Rectangle 5"/>
          <p:cNvSpPr/>
          <p:nvPr/>
        </p:nvSpPr>
        <p:spPr>
          <a:xfrm>
            <a:off x="1066800" y="4830679"/>
            <a:ext cx="2456180" cy="358141"/>
          </a:xfrm>
          <a:prstGeom prst="rect"/>
        </p:spPr>
        <p:txBody>
          <a:bodyPr wrap="none">
            <a:spAutoFit/>
          </a:bodyPr>
          <a:p>
            <a:r>
              <a:rPr b="1" dirty="0" lang="en-US"/>
              <a:t>Peripheral ‘</a:t>
            </a:r>
            <a:r>
              <a:rPr b="1" dirty="0" lang="en-US" err="1"/>
              <a:t>histo</a:t>
            </a:r>
            <a:r>
              <a:rPr b="1" dirty="0" lang="en-US"/>
              <a:t>’ spots</a:t>
            </a:r>
          </a:p>
        </p:txBody>
      </p:sp>
      <p:sp>
        <p:nvSpPr>
          <p:cNvPr id="1048634" name="Rectangle 6"/>
          <p:cNvSpPr/>
          <p:nvPr/>
        </p:nvSpPr>
        <p:spPr>
          <a:xfrm>
            <a:off x="4759036" y="4830679"/>
            <a:ext cx="4156364" cy="1691641"/>
          </a:xfrm>
          <a:prstGeom prst="rect"/>
        </p:spPr>
        <p:txBody>
          <a:bodyPr wrap="square">
            <a:spAutoFit/>
          </a:bodyPr>
          <a:p>
            <a:r>
              <a:rPr dirty="0" lang="en-US"/>
              <a:t>  </a:t>
            </a:r>
            <a:r>
              <a:rPr b="1" dirty="0" lang="en-US" err="1"/>
              <a:t>Choroidal</a:t>
            </a:r>
            <a:r>
              <a:rPr b="1" dirty="0" lang="en-US"/>
              <a:t> neovascularization in presumed ocular </a:t>
            </a:r>
            <a:r>
              <a:rPr b="1" dirty="0" lang="en-US" err="1"/>
              <a:t>histoplasmosis</a:t>
            </a:r>
            <a:r>
              <a:rPr b="1" dirty="0" lang="en-US"/>
              <a:t>. (A) The fovea shows a focal area of </a:t>
            </a:r>
            <a:r>
              <a:rPr b="1" dirty="0" lang="en-US" err="1"/>
              <a:t>oedema</a:t>
            </a:r>
            <a:r>
              <a:rPr b="1" dirty="0" lang="en-US"/>
              <a:t> and a few small </a:t>
            </a:r>
            <a:r>
              <a:rPr b="1" dirty="0" lang="en-US" err="1"/>
              <a:t>haemorrhages</a:t>
            </a:r>
            <a:r>
              <a:rPr b="1" dirty="0" lang="en-US"/>
              <a:t>, and a small </a:t>
            </a:r>
            <a:r>
              <a:rPr b="1" dirty="0" lang="en-US" err="1"/>
              <a:t>histo</a:t>
            </a:r>
            <a:r>
              <a:rPr b="1" dirty="0" lang="en-US"/>
              <a:t> spot temporally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7315200" cy="4876800"/>
          </a:xfrm>
        </p:spPr>
        <p:txBody>
          <a:bodyPr>
            <a:normAutofit/>
          </a:bodyPr>
          <a:p>
            <a:pPr algn="just" indent="0" marL="45720">
              <a:buNone/>
            </a:pPr>
            <a:r>
              <a:rPr dirty="0" sz="2400" lang="en-US" smtClean="0">
                <a:solidFill>
                  <a:srgbClr val="FFFF00"/>
                </a:solidFill>
              </a:rPr>
              <a:t>DIAGNOSIS:</a:t>
            </a:r>
          </a:p>
          <a:p>
            <a:pPr algn="just"/>
            <a:r>
              <a:rPr dirty="0" sz="2400" lang="en-US" smtClean="0"/>
              <a:t>Fluorescein angiography reveals </a:t>
            </a:r>
            <a:r>
              <a:rPr dirty="0" sz="2400" lang="en-US" err="1" smtClean="0"/>
              <a:t>subretinal</a:t>
            </a:r>
            <a:r>
              <a:rPr dirty="0" sz="2400" lang="en-US" smtClean="0"/>
              <a:t> </a:t>
            </a:r>
            <a:r>
              <a:rPr dirty="0" sz="2400" lang="en-US" err="1" smtClean="0"/>
              <a:t>neovascular</a:t>
            </a:r>
            <a:r>
              <a:rPr dirty="0" sz="2400" lang="en-US" smtClean="0"/>
              <a:t> membrane.</a:t>
            </a:r>
          </a:p>
          <a:p>
            <a:pPr algn="just" indent="0" marL="45720">
              <a:buNone/>
            </a:pPr>
            <a:r>
              <a:rPr dirty="0" sz="2400" lang="en-US" smtClean="0">
                <a:solidFill>
                  <a:srgbClr val="FFFF00"/>
                </a:solidFill>
              </a:rPr>
              <a:t>TREATMENT:</a:t>
            </a:r>
          </a:p>
          <a:p>
            <a:pPr algn="just"/>
            <a:r>
              <a:rPr dirty="0" sz="2400" lang="en-US" smtClean="0"/>
              <a:t>Active lesions at macula treated with systemic corticosteroids.</a:t>
            </a:r>
          </a:p>
          <a:p>
            <a:pPr algn="just"/>
            <a:r>
              <a:rPr dirty="0" sz="2400" lang="en-US" smtClean="0"/>
              <a:t>Early laser photocoagulation of </a:t>
            </a:r>
            <a:r>
              <a:rPr dirty="0" sz="2400" lang="en-US" err="1" smtClean="0"/>
              <a:t>subretinal</a:t>
            </a:r>
            <a:r>
              <a:rPr dirty="0" sz="2400" lang="en-US" smtClean="0"/>
              <a:t> </a:t>
            </a:r>
            <a:r>
              <a:rPr dirty="0" sz="2400" lang="en-US" err="1" smtClean="0"/>
              <a:t>neovascular</a:t>
            </a:r>
            <a:r>
              <a:rPr dirty="0" sz="2400" lang="en-US" smtClean="0"/>
              <a:t> membrane prevent  marked permanent visual loss.</a:t>
            </a:r>
          </a:p>
          <a:p>
            <a:pPr algn="just"/>
            <a:r>
              <a:rPr dirty="0" sz="2400" lang="en-US" smtClean="0"/>
              <a:t>For </a:t>
            </a:r>
            <a:r>
              <a:rPr dirty="0" sz="2400" lang="en-US" err="1" smtClean="0"/>
              <a:t>subfoveal</a:t>
            </a:r>
            <a:r>
              <a:rPr dirty="0" sz="2400" lang="en-US" smtClean="0"/>
              <a:t> </a:t>
            </a:r>
            <a:r>
              <a:rPr dirty="0" sz="2400" lang="en-US" smtClean="0"/>
              <a:t>membrane - </a:t>
            </a:r>
            <a:r>
              <a:rPr dirty="0" sz="2400" lang="en-US" smtClean="0"/>
              <a:t>PDT should be considered.</a:t>
            </a:r>
            <a:endParaRPr dirty="0" sz="2400"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>
          <a:xfrm>
            <a:off x="845128" y="491769"/>
            <a:ext cx="7315200" cy="1154097"/>
          </a:xfrm>
        </p:spPr>
        <p:txBody>
          <a:bodyPr/>
          <a:p>
            <a:r>
              <a:rPr dirty="0" lang="en-US" smtClean="0"/>
              <a:t>TUBERCULAR UVEITIS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>
          <a:xfrm>
            <a:off x="914400" y="1905001"/>
            <a:ext cx="7315200" cy="4404360"/>
          </a:xfrm>
        </p:spPr>
        <p:txBody>
          <a:bodyPr>
            <a:normAutofit/>
          </a:bodyPr>
          <a:p>
            <a:r>
              <a:rPr dirty="0" sz="2400" lang="en-US" smtClean="0"/>
              <a:t>Tb is a chronic granulomatous infection caused by bovine or human tubercle bacilli.</a:t>
            </a:r>
          </a:p>
          <a:p>
            <a:r>
              <a:rPr dirty="0" sz="2400" lang="en-US" smtClean="0"/>
              <a:t>Can cause both anterior and posterior uveitis</a:t>
            </a:r>
          </a:p>
          <a:p>
            <a:pPr indent="0" marL="45720">
              <a:buNone/>
            </a:pPr>
            <a:r>
              <a:rPr dirty="0" sz="2400" lang="en-US" smtClean="0">
                <a:solidFill>
                  <a:srgbClr val="FFFF00"/>
                </a:solidFill>
              </a:rPr>
              <a:t>CLINICAL PRESENTATIONS:</a:t>
            </a:r>
          </a:p>
          <a:p>
            <a:r>
              <a:rPr dirty="0" sz="2400" lang="en-US"/>
              <a:t> </a:t>
            </a:r>
            <a:r>
              <a:rPr dirty="0" sz="2400" lang="en-US" smtClean="0"/>
              <a:t>Tubercular Anterior Uveitis</a:t>
            </a:r>
          </a:p>
          <a:p>
            <a:r>
              <a:rPr dirty="0" sz="2400" lang="en-US" smtClean="0"/>
              <a:t>Tubercular Posterior Uveitis</a:t>
            </a:r>
          </a:p>
          <a:p>
            <a:r>
              <a:rPr dirty="0" sz="2400" lang="en-US" err="1" smtClean="0"/>
              <a:t>Vasculitis</a:t>
            </a:r>
            <a:endParaRPr dirty="0" sz="2400"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914400" y="457200"/>
            <a:ext cx="7315200" cy="5852161"/>
          </a:xfrm>
        </p:spPr>
        <p:txBody>
          <a:bodyPr>
            <a:normAutofit fontScale="87500" lnSpcReduction="10000"/>
          </a:bodyPr>
          <a:p>
            <a:r>
              <a:rPr dirty="0" sz="2400" lang="en-US" smtClean="0">
                <a:solidFill>
                  <a:srgbClr val="FFFF00"/>
                </a:solidFill>
              </a:rPr>
              <a:t>CANDIDIASIS</a:t>
            </a:r>
          </a:p>
          <a:p>
            <a:r>
              <a:rPr dirty="0" sz="2400" lang="en-US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It is an opportunistic infection caused by Candida </a:t>
            </a:r>
            <a:r>
              <a:rPr dirty="0" sz="2400" lang="en-US" err="1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albicans</a:t>
            </a:r>
            <a:r>
              <a:rPr dirty="0" sz="2400" lang="en-US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.</a:t>
            </a:r>
          </a:p>
          <a:p>
            <a:r>
              <a:rPr dirty="0" sz="2400" lang="en-US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Occurs in </a:t>
            </a:r>
            <a:r>
              <a:rPr dirty="0" sz="2400" lang="en-US" err="1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immunocompromised</a:t>
            </a:r>
            <a:r>
              <a:rPr dirty="0" sz="2400" lang="en-US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 patients.</a:t>
            </a:r>
          </a:p>
          <a:p>
            <a:r>
              <a:rPr dirty="0" sz="2400" lang="en-US" smtClean="0">
                <a:solidFill>
                  <a:srgbClr val="FFFF00"/>
                </a:solidFill>
              </a:rPr>
              <a:t>Ocular candidiasis: </a:t>
            </a:r>
            <a:r>
              <a:rPr dirty="0" sz="2400" lang="en-US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manifestations include-</a:t>
            </a:r>
          </a:p>
          <a:p>
            <a:r>
              <a:rPr dirty="0" sz="2400" lang="en-US" smtClean="0">
                <a:solidFill>
                  <a:srgbClr val="FF0000"/>
                </a:solidFill>
              </a:rPr>
              <a:t>Anterior uveitis </a:t>
            </a:r>
            <a:r>
              <a:rPr dirty="0" sz="2400" lang="en-US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associated with </a:t>
            </a:r>
            <a:r>
              <a:rPr dirty="0" sz="2400" lang="en-US" err="1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hypopyon</a:t>
            </a:r>
            <a:r>
              <a:rPr dirty="0" sz="2400" lang="en-US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.</a:t>
            </a:r>
          </a:p>
          <a:p>
            <a:pPr indent="0" marL="45720">
              <a:buNone/>
            </a:pPr>
            <a:endParaRPr dirty="0" sz="2400" lang="en-US" smtClean="0">
              <a:solidFill>
                <a:schemeClr val="bg2">
                  <a:lumMod val="10000"/>
                  <a:lumOff val="90000"/>
                </a:schemeClr>
              </a:solidFill>
            </a:endParaRPr>
          </a:p>
          <a:p>
            <a:r>
              <a:rPr dirty="0" sz="2400" lang="en-US" smtClean="0">
                <a:solidFill>
                  <a:srgbClr val="FF0000"/>
                </a:solidFill>
              </a:rPr>
              <a:t>Multifocal </a:t>
            </a:r>
            <a:r>
              <a:rPr dirty="0" sz="2400" lang="en-US" err="1" smtClean="0">
                <a:solidFill>
                  <a:srgbClr val="FF0000"/>
                </a:solidFill>
              </a:rPr>
              <a:t>chorioretinitis</a:t>
            </a:r>
            <a:r>
              <a:rPr dirty="0" sz="2400" lang="en-US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 is a more common lesion </a:t>
            </a:r>
            <a:r>
              <a:rPr dirty="0" sz="2400" lang="en-US" err="1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characterised</a:t>
            </a:r>
            <a:r>
              <a:rPr dirty="0" sz="2400" lang="en-US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 by </a:t>
            </a:r>
            <a:r>
              <a:rPr dirty="0" sz="2400" lang="en-US" err="1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multiple,small,round</a:t>
            </a:r>
            <a:r>
              <a:rPr dirty="0" sz="2400" lang="en-US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, whitish areas associated with areas of </a:t>
            </a:r>
            <a:r>
              <a:rPr dirty="0" sz="2400" lang="en-US" err="1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haemorrhages</a:t>
            </a:r>
            <a:r>
              <a:rPr dirty="0" sz="2400" lang="en-US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 with pale </a:t>
            </a:r>
            <a:r>
              <a:rPr dirty="0" sz="2400" lang="en-US" err="1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centre</a:t>
            </a:r>
            <a:r>
              <a:rPr dirty="0" sz="2400" lang="en-US" smtClean="0">
                <a:solidFill>
                  <a:srgbClr val="00B0F0"/>
                </a:solidFill>
              </a:rPr>
              <a:t>(Roth spots).</a:t>
            </a:r>
          </a:p>
          <a:p>
            <a:pPr indent="0" marL="45720">
              <a:buNone/>
            </a:pPr>
            <a:endParaRPr dirty="0" sz="2400" lang="en-US" smtClean="0">
              <a:solidFill>
                <a:srgbClr val="00B0F0"/>
              </a:solidFill>
            </a:endParaRPr>
          </a:p>
          <a:p>
            <a:r>
              <a:rPr dirty="0" sz="2400" lang="en-US" smtClean="0">
                <a:solidFill>
                  <a:srgbClr val="FF0000"/>
                </a:solidFill>
              </a:rPr>
              <a:t>Candida </a:t>
            </a:r>
            <a:r>
              <a:rPr dirty="0" sz="2400" lang="en-US" err="1" smtClean="0">
                <a:solidFill>
                  <a:srgbClr val="FF0000"/>
                </a:solidFill>
              </a:rPr>
              <a:t>endophthalmitis</a:t>
            </a:r>
            <a:r>
              <a:rPr dirty="0" sz="2400" lang="en-US" smtClean="0">
                <a:solidFill>
                  <a:srgbClr val="FF0000"/>
                </a:solidFill>
              </a:rPr>
              <a:t> </a:t>
            </a:r>
            <a:r>
              <a:rPr dirty="0" sz="2400" lang="en-US" err="1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characterised</a:t>
            </a:r>
            <a:r>
              <a:rPr dirty="0" sz="2400" lang="en-US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 by areas of severe retinal necrosis associated with </a:t>
            </a:r>
            <a:r>
              <a:rPr dirty="0" sz="2400" lang="en-US" err="1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vitreoretinal</a:t>
            </a:r>
            <a:r>
              <a:rPr dirty="0" sz="2400" lang="en-US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 abscess.</a:t>
            </a:r>
          </a:p>
          <a:p>
            <a:pPr indent="0" marL="45720">
              <a:buNone/>
            </a:pPr>
            <a:endParaRPr dirty="0" sz="2400" lang="en-US" smtClean="0">
              <a:solidFill>
                <a:schemeClr val="bg2">
                  <a:lumMod val="10000"/>
                  <a:lumOff val="90000"/>
                </a:schemeClr>
              </a:solidFill>
            </a:endParaRPr>
          </a:p>
          <a:p>
            <a:r>
              <a:rPr dirty="0" sz="2400" lang="en-US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Vitreous exudates present </a:t>
            </a:r>
            <a:r>
              <a:rPr dirty="0" sz="2400" lang="en-US" err="1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present</a:t>
            </a:r>
            <a:r>
              <a:rPr dirty="0" sz="2400" lang="en-US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 as </a:t>
            </a:r>
            <a:r>
              <a:rPr dirty="0" sz="2400" lang="en-US" smtClean="0">
                <a:solidFill>
                  <a:srgbClr val="00B0F0"/>
                </a:solidFill>
              </a:rPr>
              <a:t>puff ball or cotton ball colonies</a:t>
            </a:r>
            <a:r>
              <a:rPr dirty="0" sz="2400" lang="en-US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 which when joined by exudative strands form </a:t>
            </a:r>
            <a:r>
              <a:rPr dirty="0" sz="2400" lang="en-US" smtClean="0">
                <a:solidFill>
                  <a:srgbClr val="00B0F0"/>
                </a:solidFill>
              </a:rPr>
              <a:t>string of pearls.</a:t>
            </a:r>
          </a:p>
          <a:p>
            <a:endParaRPr dirty="0" sz="2400" lang="en-US" smtClean="0">
              <a:solidFill>
                <a:srgbClr val="FFFF00"/>
              </a:solidFill>
            </a:endParaRPr>
          </a:p>
          <a:p>
            <a:endParaRPr dirty="0" sz="2400" lang="en-US" smtClean="0">
              <a:solidFill>
                <a:srgbClr val="FFFF00"/>
              </a:solidFill>
            </a:endParaRPr>
          </a:p>
          <a:p>
            <a:endParaRPr dirty="0" sz="2400"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68" name="Content Placeholder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85800" y="533400"/>
            <a:ext cx="7467600" cy="6095999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39" name="Content Placeholder 2"/>
          <p:cNvSpPr>
            <a:spLocks noGrp="1"/>
          </p:cNvSpPr>
          <p:nvPr>
            <p:ph idx="1"/>
          </p:nvPr>
        </p:nvSpPr>
        <p:spPr>
          <a:xfrm>
            <a:off x="914400" y="2286000"/>
            <a:ext cx="7315200" cy="3539527"/>
          </a:xfrm>
        </p:spPr>
        <p:txBody>
          <a:bodyPr>
            <a:normAutofit/>
          </a:bodyPr>
          <a:p>
            <a:pPr indent="0" marL="45720">
              <a:buNone/>
            </a:pPr>
            <a:r>
              <a:rPr dirty="0" sz="2400" lang="en-US" smtClean="0">
                <a:solidFill>
                  <a:srgbClr val="FFFF00"/>
                </a:solidFill>
              </a:rPr>
              <a:t>TREATMENT:</a:t>
            </a:r>
          </a:p>
          <a:p>
            <a:r>
              <a:rPr dirty="0" sz="2400" lang="en-US" smtClean="0"/>
              <a:t>Topical </a:t>
            </a:r>
            <a:r>
              <a:rPr dirty="0" sz="2400" lang="en-US" err="1" smtClean="0"/>
              <a:t>cyclopegics</a:t>
            </a:r>
            <a:r>
              <a:rPr dirty="0" sz="2400" lang="en-US" smtClean="0"/>
              <a:t> , antifungal drugs</a:t>
            </a:r>
          </a:p>
          <a:p>
            <a:r>
              <a:rPr dirty="0" sz="2400" lang="en-US" smtClean="0"/>
              <a:t>Systemic antifungal drugs like </a:t>
            </a:r>
            <a:r>
              <a:rPr dirty="0" sz="2400" lang="en-US" err="1" smtClean="0"/>
              <a:t>ketoconazole,flucytosine,amphotericin</a:t>
            </a:r>
            <a:r>
              <a:rPr dirty="0" sz="2400" lang="en-US" smtClean="0"/>
              <a:t> – B can be given.</a:t>
            </a:r>
          </a:p>
          <a:p>
            <a:r>
              <a:rPr dirty="0" sz="2400" lang="en-US" smtClean="0"/>
              <a:t>Pars </a:t>
            </a:r>
            <a:r>
              <a:rPr dirty="0" sz="2400" lang="en-US" err="1" smtClean="0"/>
              <a:t>plana</a:t>
            </a:r>
            <a:r>
              <a:rPr dirty="0" sz="2400" lang="en-US" smtClean="0"/>
              <a:t> </a:t>
            </a:r>
            <a:r>
              <a:rPr dirty="0" sz="2400" lang="en-US" err="1" smtClean="0"/>
              <a:t>vitrectomy</a:t>
            </a:r>
            <a:r>
              <a:rPr dirty="0" sz="2400" lang="en-US" smtClean="0"/>
              <a:t>.</a:t>
            </a:r>
            <a:endParaRPr dirty="0" sz="2400"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Title 1"/>
          <p:cNvSpPr>
            <a:spLocks noGrp="1"/>
          </p:cNvSpPr>
          <p:nvPr>
            <p:ph type="title"/>
          </p:nvPr>
        </p:nvSpPr>
        <p:spPr>
          <a:xfrm>
            <a:off x="838200" y="2362200"/>
            <a:ext cx="7315200" cy="1154097"/>
          </a:xfrm>
        </p:spPr>
        <p:txBody>
          <a:bodyPr/>
          <a:p>
            <a:pPr algn="ctr"/>
            <a:r>
              <a:rPr dirty="0" lang="en-US" smtClean="0"/>
              <a:t>VIRAL UVEITIS</a:t>
            </a:r>
            <a:endParaRPr dirty="0"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Content Placeholder 2"/>
          <p:cNvSpPr>
            <a:spLocks noGrp="1"/>
          </p:cNvSpPr>
          <p:nvPr>
            <p:ph idx="1"/>
          </p:nvPr>
        </p:nvSpPr>
        <p:spPr>
          <a:xfrm>
            <a:off x="304800" y="685801"/>
            <a:ext cx="8001000" cy="5623560"/>
          </a:xfrm>
        </p:spPr>
        <p:txBody>
          <a:bodyPr/>
          <a:p>
            <a:pPr indent="0" marL="45720">
              <a:buNone/>
            </a:pPr>
            <a:r>
              <a:rPr dirty="0" lang="en-US">
                <a:solidFill>
                  <a:srgbClr val="FFFF00"/>
                </a:solidFill>
              </a:rPr>
              <a:t>UVEITIS IN HERPES ZOSTER </a:t>
            </a:r>
            <a:r>
              <a:rPr dirty="0" lang="en-US" smtClean="0">
                <a:solidFill>
                  <a:srgbClr val="FFFF00"/>
                </a:solidFill>
              </a:rPr>
              <a:t>OPHTHALMICUS:</a:t>
            </a:r>
          </a:p>
          <a:p>
            <a:r>
              <a:rPr dirty="0" lang="en-US" smtClean="0"/>
              <a:t>It is involvement of ophthalmic division of fifth nerve by varicella zoster.</a:t>
            </a:r>
          </a:p>
          <a:p>
            <a:r>
              <a:rPr dirty="0" lang="en-US" smtClean="0"/>
              <a:t>Anterior </a:t>
            </a:r>
            <a:r>
              <a:rPr dirty="0" lang="en-US" err="1" smtClean="0"/>
              <a:t>uvetis</a:t>
            </a:r>
            <a:r>
              <a:rPr dirty="0" lang="en-US" smtClean="0"/>
              <a:t> develops in 40-50% cases with HZO within 2 weeks of onset of skin rashes.</a:t>
            </a:r>
          </a:p>
          <a:p>
            <a:r>
              <a:rPr dirty="0" lang="en-US" smtClean="0"/>
              <a:t>Mild </a:t>
            </a:r>
            <a:r>
              <a:rPr dirty="0" lang="en-US" err="1" smtClean="0"/>
              <a:t>iritis</a:t>
            </a:r>
            <a:r>
              <a:rPr dirty="0" lang="en-US" smtClean="0"/>
              <a:t> present in patients with vesicular eruption on tip of nose.</a:t>
            </a:r>
          </a:p>
          <a:p>
            <a:r>
              <a:rPr dirty="0" lang="en-US" err="1" smtClean="0">
                <a:solidFill>
                  <a:srgbClr val="FF0000"/>
                </a:solidFill>
              </a:rPr>
              <a:t>Iridocyclitis</a:t>
            </a:r>
            <a:r>
              <a:rPr dirty="0" lang="en-US" smtClean="0">
                <a:solidFill>
                  <a:srgbClr val="FF0000"/>
                </a:solidFill>
              </a:rPr>
              <a:t> is non-granulomatous</a:t>
            </a:r>
            <a:r>
              <a:rPr dirty="0" lang="en-US" smtClean="0"/>
              <a:t> </a:t>
            </a:r>
            <a:r>
              <a:rPr dirty="0" lang="en-US" err="1" smtClean="0"/>
              <a:t>characterised</a:t>
            </a:r>
            <a:r>
              <a:rPr dirty="0" lang="en-US" smtClean="0"/>
              <a:t> by presence of small KPs, mild aqueous flare and </a:t>
            </a:r>
            <a:r>
              <a:rPr dirty="0" lang="en-US" err="1" smtClean="0"/>
              <a:t>ocassional</a:t>
            </a:r>
            <a:r>
              <a:rPr dirty="0" lang="en-US" smtClean="0"/>
              <a:t> </a:t>
            </a:r>
            <a:r>
              <a:rPr dirty="0" lang="en-US" err="1" smtClean="0"/>
              <a:t>haemorrhage</a:t>
            </a:r>
            <a:r>
              <a:rPr dirty="0" lang="en-US" smtClean="0"/>
              <a:t> </a:t>
            </a:r>
            <a:r>
              <a:rPr dirty="0" lang="en-US" err="1" smtClean="0"/>
              <a:t>hypopyon</a:t>
            </a:r>
            <a:r>
              <a:rPr dirty="0" lang="en-US" smtClean="0"/>
              <a:t>.</a:t>
            </a:r>
          </a:p>
          <a:p>
            <a:r>
              <a:rPr dirty="0" lang="en-US" smtClean="0">
                <a:solidFill>
                  <a:srgbClr val="FFFF00"/>
                </a:solidFill>
              </a:rPr>
              <a:t>COMPLICATIONS:</a:t>
            </a:r>
          </a:p>
          <a:p>
            <a:r>
              <a:rPr dirty="0" lang="en-US" smtClean="0"/>
              <a:t>Iris atrophy </a:t>
            </a:r>
          </a:p>
          <a:p>
            <a:r>
              <a:rPr dirty="0" lang="en-US" smtClean="0"/>
              <a:t>Secondary glaucoma</a:t>
            </a:r>
          </a:p>
          <a:p>
            <a:r>
              <a:rPr dirty="0" lang="en-US" smtClean="0"/>
              <a:t>Complicated cataract</a:t>
            </a:r>
          </a:p>
          <a:p>
            <a:r>
              <a:rPr dirty="0" lang="en-US" smtClean="0">
                <a:solidFill>
                  <a:srgbClr val="FFFF00"/>
                </a:solidFill>
              </a:rPr>
              <a:t>TREATMENT</a:t>
            </a:r>
            <a:r>
              <a:rPr dirty="0" lang="en-US" smtClean="0"/>
              <a:t>: topical steroids, </a:t>
            </a:r>
            <a:r>
              <a:rPr dirty="0" lang="en-US" err="1" smtClean="0"/>
              <a:t>cyclopegics</a:t>
            </a:r>
            <a:r>
              <a:rPr dirty="0" lang="en-US" smtClean="0"/>
              <a:t> for several months.</a:t>
            </a:r>
          </a:p>
          <a:p>
            <a:pPr indent="0" marL="45720">
              <a:buNone/>
            </a:pPr>
            <a:r>
              <a:rPr dirty="0" lang="en-US"/>
              <a:t> </a:t>
            </a:r>
            <a:r>
              <a:rPr dirty="0" lang="en-US" smtClean="0"/>
              <a:t>                          systemic acyclovir for early lesions.</a:t>
            </a:r>
            <a:endParaRPr dirty="0"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Content Placeholder 2"/>
          <p:cNvSpPr>
            <a:spLocks noGrp="1"/>
          </p:cNvSpPr>
          <p:nvPr>
            <p:ph idx="1"/>
          </p:nvPr>
        </p:nvSpPr>
        <p:spPr>
          <a:xfrm>
            <a:off x="914400" y="685801"/>
            <a:ext cx="7315200" cy="5623560"/>
          </a:xfrm>
        </p:spPr>
        <p:txBody>
          <a:bodyPr>
            <a:normAutofit/>
          </a:bodyPr>
          <a:p>
            <a:pPr indent="0" marL="45720">
              <a:buNone/>
            </a:pPr>
            <a:r>
              <a:rPr dirty="0" sz="2400" lang="en-US" smtClean="0">
                <a:solidFill>
                  <a:srgbClr val="FFFF00"/>
                </a:solidFill>
              </a:rPr>
              <a:t>HERPES SIMPLEX UVEITIS</a:t>
            </a:r>
          </a:p>
          <a:p>
            <a:r>
              <a:rPr dirty="0" sz="2400" lang="en-US" smtClean="0"/>
              <a:t>Associated with keratitis, geographical or dendritic corneal ulceration.</a:t>
            </a:r>
          </a:p>
          <a:p>
            <a:r>
              <a:rPr dirty="0" sz="2400" lang="en-US" smtClean="0"/>
              <a:t>Anterior uveitis may </a:t>
            </a:r>
            <a:r>
              <a:rPr dirty="0" sz="2400" lang="en-US"/>
              <a:t>o</a:t>
            </a:r>
            <a:r>
              <a:rPr dirty="0" sz="2400" lang="en-US" smtClean="0"/>
              <a:t>ccur even without keratitis.</a:t>
            </a:r>
          </a:p>
          <a:p>
            <a:r>
              <a:rPr dirty="0" sz="2400" lang="en-US" smtClean="0"/>
              <a:t>It is a mild grade non-granulomatous </a:t>
            </a:r>
            <a:r>
              <a:rPr dirty="0" sz="2400" lang="en-US" err="1" smtClean="0"/>
              <a:t>iridocyclitis</a:t>
            </a:r>
            <a:r>
              <a:rPr dirty="0" sz="2400" lang="en-US" smtClean="0"/>
              <a:t> excited by hypersensitivity reaction.</a:t>
            </a:r>
          </a:p>
          <a:p>
            <a:pPr indent="0" marL="45720">
              <a:buNone/>
            </a:pPr>
            <a:r>
              <a:rPr dirty="0" sz="2400" lang="en-US" smtClean="0">
                <a:solidFill>
                  <a:srgbClr val="FFFF00"/>
                </a:solidFill>
              </a:rPr>
              <a:t>TREATMENT:</a:t>
            </a:r>
          </a:p>
          <a:p>
            <a:r>
              <a:rPr dirty="0" sz="2400" lang="en-US" smtClean="0"/>
              <a:t>Antivirals</a:t>
            </a:r>
          </a:p>
          <a:p>
            <a:r>
              <a:rPr dirty="0" sz="2400" lang="en-US" err="1" smtClean="0"/>
              <a:t>Cyclopegics</a:t>
            </a:r>
            <a:endParaRPr dirty="0" sz="2400" lang="en-US" smtClean="0"/>
          </a:p>
          <a:p>
            <a:r>
              <a:rPr dirty="0" sz="2400" lang="en-US" smtClean="0"/>
              <a:t>Steroids C/I in case of active viral ulcers </a:t>
            </a:r>
            <a:endParaRPr dirty="0" sz="2400"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8229600" cy="6400799"/>
          </a:xfrm>
        </p:spPr>
        <p:txBody>
          <a:bodyPr>
            <a:normAutofit/>
          </a:bodyPr>
          <a:p>
            <a:pPr indent="0" marL="45720">
              <a:buNone/>
            </a:pPr>
            <a:r>
              <a:rPr dirty="0" lang="en-US" smtClean="0">
                <a:solidFill>
                  <a:srgbClr val="FFFF00"/>
                </a:solidFill>
              </a:rPr>
              <a:t>CYTOMEGALOVIRUS RETINITIS</a:t>
            </a:r>
          </a:p>
          <a:p>
            <a:r>
              <a:rPr dirty="0" lang="en-US" smtClean="0"/>
              <a:t>Occurs in </a:t>
            </a:r>
            <a:r>
              <a:rPr dirty="0" lang="en-US" err="1" smtClean="0"/>
              <a:t>immunocompromised</a:t>
            </a:r>
            <a:r>
              <a:rPr dirty="0" lang="en-US" smtClean="0"/>
              <a:t> patients.</a:t>
            </a:r>
          </a:p>
          <a:p>
            <a:r>
              <a:rPr dirty="0" lang="en-US" smtClean="0"/>
              <a:t>Most frequent ocular opportunistic infection in patients with AIDS.</a:t>
            </a:r>
          </a:p>
          <a:p>
            <a:r>
              <a:rPr dirty="0" lang="en-US" smtClean="0"/>
              <a:t>Occurs only when CD4+ counts &lt; 50 cells/mm³.</a:t>
            </a:r>
          </a:p>
          <a:p>
            <a:r>
              <a:rPr dirty="0" lang="en-US" smtClean="0">
                <a:solidFill>
                  <a:srgbClr val="FFFF00"/>
                </a:solidFill>
              </a:rPr>
              <a:t>CLINICAL FEATURES:</a:t>
            </a:r>
          </a:p>
          <a:p>
            <a:r>
              <a:rPr dirty="0" lang="en-US" smtClean="0"/>
              <a:t>Often </a:t>
            </a:r>
            <a:r>
              <a:rPr dirty="0" lang="en-US" smtClean="0"/>
              <a:t>asymptomatic ,</a:t>
            </a:r>
            <a:r>
              <a:rPr dirty="0" lang="en-US" smtClean="0"/>
              <a:t>patients may present with </a:t>
            </a:r>
            <a:r>
              <a:rPr dirty="0" lang="en-US" err="1" smtClean="0"/>
              <a:t>scotoma</a:t>
            </a:r>
            <a:r>
              <a:rPr dirty="0" lang="en-US" smtClean="0"/>
              <a:t> or decreased vision.</a:t>
            </a:r>
          </a:p>
          <a:p>
            <a:r>
              <a:rPr dirty="0" lang="en-US" smtClean="0"/>
              <a:t>Anterior segment signs are absent.</a:t>
            </a:r>
          </a:p>
          <a:p>
            <a:r>
              <a:rPr dirty="0" lang="en-US" smtClean="0"/>
              <a:t>Posterior segment signs include:</a:t>
            </a:r>
          </a:p>
          <a:p>
            <a:pPr indent="0" marL="45720">
              <a:buNone/>
            </a:pPr>
            <a:r>
              <a:rPr dirty="0" lang="en-US" err="1" smtClean="0">
                <a:solidFill>
                  <a:srgbClr val="FF0000"/>
                </a:solidFill>
              </a:rPr>
              <a:t>Haemorrhagic</a:t>
            </a:r>
            <a:r>
              <a:rPr dirty="0" lang="en-US" smtClean="0">
                <a:solidFill>
                  <a:srgbClr val="FF0000"/>
                </a:solidFill>
              </a:rPr>
              <a:t> retinitis</a:t>
            </a:r>
          </a:p>
          <a:p>
            <a:r>
              <a:rPr dirty="0" lang="en-US" smtClean="0"/>
              <a:t>- </a:t>
            </a:r>
            <a:r>
              <a:rPr dirty="0" lang="en-US" err="1" smtClean="0"/>
              <a:t>characterised</a:t>
            </a:r>
            <a:r>
              <a:rPr dirty="0" lang="en-US" smtClean="0"/>
              <a:t> by areas of necrosis</a:t>
            </a:r>
          </a:p>
          <a:p>
            <a:pPr indent="0" marL="45720">
              <a:buNone/>
            </a:pPr>
            <a:r>
              <a:rPr dirty="0" lang="en-US" smtClean="0"/>
              <a:t>  - areas of </a:t>
            </a:r>
            <a:r>
              <a:rPr dirty="0" lang="en-US" err="1" smtClean="0"/>
              <a:t>perivasculitis</a:t>
            </a:r>
            <a:r>
              <a:rPr dirty="0" lang="en-US" smtClean="0"/>
              <a:t>(perivascular sheathing)</a:t>
            </a:r>
          </a:p>
          <a:p>
            <a:pPr indent="0" marL="45720">
              <a:buNone/>
            </a:pPr>
            <a:r>
              <a:rPr dirty="0" lang="en-US" smtClean="0"/>
              <a:t>  - retinal </a:t>
            </a:r>
            <a:r>
              <a:rPr dirty="0" lang="en-US" err="1" smtClean="0"/>
              <a:t>haemorrhages</a:t>
            </a:r>
            <a:endParaRPr dirty="0" lang="en-US" smtClean="0"/>
          </a:p>
          <a:p>
            <a:r>
              <a:rPr dirty="0" lang="en-US" smtClean="0"/>
              <a:t>- </a:t>
            </a:r>
            <a:r>
              <a:rPr dirty="0" lang="en-US" smtClean="0"/>
              <a:t>lesions present posteriorly appear </a:t>
            </a:r>
            <a:r>
              <a:rPr dirty="0" lang="en-US" err="1" smtClean="0"/>
              <a:t>alongnretinal</a:t>
            </a:r>
            <a:r>
              <a:rPr dirty="0" lang="en-US" smtClean="0"/>
              <a:t> vessels as large areas of thick white </a:t>
            </a:r>
            <a:r>
              <a:rPr dirty="0" lang="en-US" err="1" smtClean="0"/>
              <a:t>infilrate</a:t>
            </a:r>
            <a:r>
              <a:rPr dirty="0" lang="en-US" smtClean="0"/>
              <a:t> with retinal </a:t>
            </a:r>
            <a:r>
              <a:rPr dirty="0" lang="en-US" err="1" smtClean="0"/>
              <a:t>haemorrhages</a:t>
            </a:r>
            <a:r>
              <a:rPr dirty="0" lang="en-US" smtClean="0">
                <a:solidFill>
                  <a:srgbClr val="FFC000"/>
                </a:solidFill>
              </a:rPr>
              <a:t>(pizza</a:t>
            </a:r>
            <a:r>
              <a:rPr dirty="0" lang="en-US" smtClean="0"/>
              <a:t> </a:t>
            </a:r>
            <a:r>
              <a:rPr dirty="0" lang="en-US" smtClean="0">
                <a:solidFill>
                  <a:srgbClr val="FFC000"/>
                </a:solidFill>
              </a:rPr>
              <a:t>pie</a:t>
            </a:r>
            <a:r>
              <a:rPr dirty="0" lang="en-US" smtClean="0"/>
              <a:t>   </a:t>
            </a:r>
            <a:r>
              <a:rPr dirty="0" lang="en-US" smtClean="0">
                <a:solidFill>
                  <a:srgbClr val="FFC000"/>
                </a:solidFill>
              </a:rPr>
              <a:t>a</a:t>
            </a:r>
            <a:r>
              <a:rPr dirty="0" lang="en-US" smtClean="0">
                <a:solidFill>
                  <a:srgbClr val="FFC000"/>
                </a:solidFill>
              </a:rPr>
              <a:t>ppearance or cheese pie) </a:t>
            </a:r>
            <a:r>
              <a:rPr dirty="0" lang="en-US" smtClean="0"/>
              <a:t>atypical </a:t>
            </a:r>
            <a:r>
              <a:rPr dirty="0" lang="en-US" smtClean="0"/>
              <a:t>presentation in fulminant form.</a:t>
            </a:r>
          </a:p>
          <a:p>
            <a:pPr indent="0" marL="45720">
              <a:buNone/>
            </a:pPr>
            <a:r>
              <a:rPr dirty="0" lang="en-US" smtClean="0">
                <a:solidFill>
                  <a:srgbClr val="FF0000"/>
                </a:solidFill>
              </a:rPr>
              <a:t>Granular retinitis</a:t>
            </a:r>
            <a:r>
              <a:rPr dirty="0" lang="en-US" smtClean="0"/>
              <a:t> </a:t>
            </a:r>
            <a:r>
              <a:rPr dirty="0" lang="en-US" err="1" smtClean="0"/>
              <a:t>characterised</a:t>
            </a:r>
            <a:r>
              <a:rPr dirty="0" lang="en-US" smtClean="0"/>
              <a:t> by peripheral granular opacities with </a:t>
            </a:r>
            <a:r>
              <a:rPr dirty="0" lang="en-US" err="1" smtClean="0"/>
              <a:t>haemorrhage</a:t>
            </a:r>
            <a:r>
              <a:rPr dirty="0" lang="en-US" smtClean="0"/>
              <a:t>. </a:t>
            </a:r>
            <a:endParaRPr dirty="0"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45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dirty="0" lang="en-US"/>
          </a:p>
        </p:txBody>
      </p:sp>
      <p:pic>
        <p:nvPicPr>
          <p:cNvPr id="2097169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4800600" y="845127"/>
            <a:ext cx="4024312" cy="3467100"/>
          </a:xfrm>
          <a:prstGeom prst="rect"/>
          <a:noFill/>
          <a:ln>
            <a:noFill/>
          </a:ln>
          <a:effectLst/>
        </p:spPr>
      </p:pic>
      <p:pic>
        <p:nvPicPr>
          <p:cNvPr id="2097170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304800" y="845127"/>
            <a:ext cx="4495800" cy="3467100"/>
          </a:xfrm>
          <a:prstGeom prst="rect"/>
          <a:noFill/>
          <a:ln>
            <a:noFill/>
          </a:ln>
          <a:effectLst/>
        </p:spPr>
      </p:pic>
      <p:sp>
        <p:nvSpPr>
          <p:cNvPr id="1048646" name="TextBox 3"/>
          <p:cNvSpPr txBox="1"/>
          <p:nvPr/>
        </p:nvSpPr>
        <p:spPr>
          <a:xfrm>
            <a:off x="533400" y="4312227"/>
            <a:ext cx="3657600" cy="369332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lang="en-US" smtClean="0"/>
              <a:t>Pizza pie appearance</a:t>
            </a:r>
            <a:endParaRPr b="1" dirty="0" lang="en-US"/>
          </a:p>
        </p:txBody>
      </p:sp>
      <p:sp>
        <p:nvSpPr>
          <p:cNvPr id="1048647" name="TextBox 4"/>
          <p:cNvSpPr txBox="1"/>
          <p:nvPr/>
        </p:nvSpPr>
        <p:spPr>
          <a:xfrm>
            <a:off x="5067300" y="4358393"/>
            <a:ext cx="3490912" cy="646331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lang="en-US" smtClean="0"/>
              <a:t>White granular retinitis with </a:t>
            </a:r>
            <a:r>
              <a:rPr b="1" dirty="0" lang="en-US" err="1" smtClean="0"/>
              <a:t>intraretinal</a:t>
            </a:r>
            <a:r>
              <a:rPr b="1" dirty="0" lang="en-US" smtClean="0"/>
              <a:t> hemorrhage</a:t>
            </a:r>
            <a:endParaRPr b="1" dirty="0" lang="en-US"/>
          </a:p>
        </p:txBody>
      </p:sp>
    </p:spTree>
  </p:cSld>
  <p:clrMapOvr>
    <a:masterClrMapping/>
  </p:clrMapOvr>
  <p:timing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4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dirty="0" lang="en-US"/>
          </a:p>
        </p:txBody>
      </p:sp>
      <p:pic>
        <p:nvPicPr>
          <p:cNvPr id="2097171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381000" y="304800"/>
            <a:ext cx="3886200" cy="3124200"/>
          </a:xfrm>
          <a:prstGeom prst="rect"/>
          <a:noFill/>
          <a:ln>
            <a:noFill/>
          </a:ln>
          <a:effectLst/>
        </p:spPr>
      </p:pic>
      <p:pic>
        <p:nvPicPr>
          <p:cNvPr id="2097172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4724400" y="304801"/>
            <a:ext cx="3659765" cy="2971799"/>
          </a:xfrm>
          <a:prstGeom prst="rect"/>
          <a:noFill/>
          <a:ln>
            <a:noFill/>
          </a:ln>
          <a:effectLst/>
        </p:spPr>
      </p:pic>
      <p:pic>
        <p:nvPicPr>
          <p:cNvPr id="2097173" name="Picture 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2819400" y="3922931"/>
            <a:ext cx="3442854" cy="2630269"/>
          </a:xfrm>
          <a:prstGeom prst="rect"/>
          <a:noFill/>
          <a:ln>
            <a:noFill/>
          </a:ln>
          <a:effectLst/>
        </p:spPr>
      </p:pic>
      <p:sp>
        <p:nvSpPr>
          <p:cNvPr id="1048650" name="TextBox 3"/>
          <p:cNvSpPr txBox="1"/>
          <p:nvPr/>
        </p:nvSpPr>
        <p:spPr>
          <a:xfrm>
            <a:off x="457200" y="3492767"/>
            <a:ext cx="3276600" cy="369332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lang="en-US" smtClean="0"/>
              <a:t>Early necrosis at periphery</a:t>
            </a:r>
            <a:endParaRPr b="1" dirty="0" lang="en-US"/>
          </a:p>
        </p:txBody>
      </p:sp>
      <p:sp>
        <p:nvSpPr>
          <p:cNvPr id="1048651" name="TextBox 4"/>
          <p:cNvSpPr txBox="1"/>
          <p:nvPr/>
        </p:nvSpPr>
        <p:spPr>
          <a:xfrm>
            <a:off x="4717473" y="3276600"/>
            <a:ext cx="3429000" cy="646331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lang="en-US" smtClean="0"/>
              <a:t>Attenuation of vessels in area affected by retinitis</a:t>
            </a:r>
            <a:endParaRPr b="1" dirty="0" lang="en-US"/>
          </a:p>
        </p:txBody>
      </p:sp>
      <p:sp>
        <p:nvSpPr>
          <p:cNvPr id="1048652" name="TextBox 5"/>
          <p:cNvSpPr txBox="1"/>
          <p:nvPr/>
        </p:nvSpPr>
        <p:spPr>
          <a:xfrm>
            <a:off x="6431973" y="4572000"/>
            <a:ext cx="2712027" cy="8915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lang="en-US" smtClean="0"/>
              <a:t>Retinitis starts in mid periphery and progress in </a:t>
            </a:r>
            <a:r>
              <a:rPr b="1" dirty="0" lang="en-US" smtClean="0">
                <a:solidFill>
                  <a:srgbClr val="FF0000"/>
                </a:solidFill>
              </a:rPr>
              <a:t>bush fire pattern</a:t>
            </a:r>
            <a:endParaRPr b="1" dirty="0"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Content Placeholder 2"/>
          <p:cNvSpPr>
            <a:spLocks noGrp="1"/>
          </p:cNvSpPr>
          <p:nvPr>
            <p:ph idx="1"/>
          </p:nvPr>
        </p:nvSpPr>
        <p:spPr>
          <a:xfrm>
            <a:off x="914400" y="1295401"/>
            <a:ext cx="7315200" cy="5013960"/>
          </a:xfrm>
        </p:spPr>
        <p:txBody>
          <a:bodyPr>
            <a:normAutofit/>
          </a:bodyPr>
          <a:p>
            <a:pPr indent="0" marL="45720">
              <a:buNone/>
            </a:pPr>
            <a:r>
              <a:rPr dirty="0" sz="2400" lang="en-US" smtClean="0">
                <a:solidFill>
                  <a:srgbClr val="FFFF00"/>
                </a:solidFill>
              </a:rPr>
              <a:t>COMPLICATIONS:</a:t>
            </a:r>
          </a:p>
          <a:p>
            <a:r>
              <a:rPr dirty="0" sz="2400" lang="en-US" smtClean="0"/>
              <a:t>Retinal detachment</a:t>
            </a:r>
          </a:p>
          <a:p>
            <a:r>
              <a:rPr dirty="0" sz="2400" lang="en-US" smtClean="0"/>
              <a:t>Retinal atrophy</a:t>
            </a:r>
          </a:p>
          <a:p>
            <a:r>
              <a:rPr dirty="0" sz="2400" lang="en-US" smtClean="0"/>
              <a:t>Optic nerve disease</a:t>
            </a:r>
          </a:p>
          <a:p>
            <a:pPr indent="0" marL="45720">
              <a:buNone/>
            </a:pPr>
            <a:r>
              <a:rPr dirty="0" sz="2400" lang="en-US" smtClean="0">
                <a:solidFill>
                  <a:srgbClr val="FFFF00"/>
                </a:solidFill>
              </a:rPr>
              <a:t>TREATMENT:</a:t>
            </a:r>
          </a:p>
          <a:p>
            <a:r>
              <a:rPr dirty="0" sz="2400" lang="en-US" smtClean="0"/>
              <a:t>HAART therapy to reduce retroviral load and to increase CD4 count.</a:t>
            </a:r>
          </a:p>
          <a:p>
            <a:r>
              <a:rPr dirty="0" sz="2400" lang="en-US" smtClean="0"/>
              <a:t>Specific anti CMV drugs include </a:t>
            </a:r>
            <a:r>
              <a:rPr dirty="0" sz="2400" lang="en-US" err="1" smtClean="0"/>
              <a:t>valaganciclovir</a:t>
            </a:r>
            <a:r>
              <a:rPr dirty="0" sz="2400" lang="en-US" smtClean="0"/>
              <a:t>, </a:t>
            </a:r>
            <a:r>
              <a:rPr dirty="0" sz="2400" lang="en-US" err="1" smtClean="0"/>
              <a:t>foscarnet,iv</a:t>
            </a:r>
            <a:r>
              <a:rPr dirty="0" sz="2400" lang="en-US" smtClean="0"/>
              <a:t> injections of </a:t>
            </a:r>
            <a:r>
              <a:rPr dirty="0" sz="2400" lang="en-US" err="1" smtClean="0"/>
              <a:t>cidifovir</a:t>
            </a:r>
            <a:endParaRPr dirty="0" sz="2400"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7696200" cy="5623561"/>
          </a:xfrm>
        </p:spPr>
        <p:txBody>
          <a:bodyPr>
            <a:normAutofit/>
          </a:bodyPr>
          <a:p>
            <a:pPr indent="0" marL="45720">
              <a:buNone/>
            </a:pPr>
            <a:r>
              <a:rPr dirty="0" sz="2400" lang="en-US" smtClean="0">
                <a:solidFill>
                  <a:srgbClr val="FFFF00"/>
                </a:solidFill>
              </a:rPr>
              <a:t>TUBERCULAR ANTERIOR UVEITIS:</a:t>
            </a:r>
          </a:p>
          <a:p>
            <a:r>
              <a:rPr dirty="0" sz="2400" lang="en-US" smtClean="0"/>
              <a:t>May occur as acute non granulomatous </a:t>
            </a:r>
            <a:r>
              <a:rPr dirty="0" sz="2400" lang="en-US" err="1" smtClean="0"/>
              <a:t>iridocyclitis</a:t>
            </a:r>
            <a:r>
              <a:rPr dirty="0" sz="2400" lang="en-US" smtClean="0"/>
              <a:t> or granulomatous anterior uveitis which in turn may be in the form of </a:t>
            </a:r>
            <a:r>
              <a:rPr dirty="0" sz="2400" lang="en-US" err="1" smtClean="0"/>
              <a:t>miliary</a:t>
            </a:r>
            <a:r>
              <a:rPr dirty="0" sz="2400" lang="en-US" smtClean="0"/>
              <a:t> tubercular </a:t>
            </a:r>
            <a:r>
              <a:rPr dirty="0" sz="2400" lang="en-US" err="1" smtClean="0"/>
              <a:t>iritis</a:t>
            </a:r>
            <a:r>
              <a:rPr dirty="0" sz="2400" lang="en-US" smtClean="0"/>
              <a:t> or conglomerate granuloma.</a:t>
            </a:r>
          </a:p>
          <a:p>
            <a:pPr indent="0" marL="45720">
              <a:buNone/>
            </a:pPr>
            <a:r>
              <a:rPr dirty="0" sz="2400" lang="en-US" smtClean="0">
                <a:solidFill>
                  <a:srgbClr val="FFFF00"/>
                </a:solidFill>
              </a:rPr>
              <a:t>TUBERCULAR POSTERIOR UVEITIS: </a:t>
            </a:r>
            <a:r>
              <a:rPr dirty="0" sz="2400" lang="en-US" smtClean="0"/>
              <a:t>may occur as</a:t>
            </a:r>
          </a:p>
          <a:p>
            <a:r>
              <a:rPr dirty="0" sz="2400" lang="en-US" smtClean="0">
                <a:solidFill>
                  <a:srgbClr val="FF0000"/>
                </a:solidFill>
              </a:rPr>
              <a:t>Multiple </a:t>
            </a:r>
            <a:r>
              <a:rPr dirty="0" sz="2400" lang="en-US" err="1" smtClean="0">
                <a:solidFill>
                  <a:srgbClr val="FF0000"/>
                </a:solidFill>
              </a:rPr>
              <a:t>miliary</a:t>
            </a:r>
            <a:r>
              <a:rPr dirty="0" sz="2400" lang="en-US" smtClean="0">
                <a:solidFill>
                  <a:srgbClr val="FF0000"/>
                </a:solidFill>
              </a:rPr>
              <a:t> tubercles</a:t>
            </a:r>
            <a:r>
              <a:rPr dirty="0" sz="2400" lang="en-US" smtClean="0"/>
              <a:t> in the choroid which appear as round yellow white nodules usually associated with TB </a:t>
            </a:r>
            <a:r>
              <a:rPr dirty="0" sz="2400" lang="en-US" err="1" smtClean="0"/>
              <a:t>menigitis</a:t>
            </a:r>
            <a:r>
              <a:rPr dirty="0" sz="2400" lang="en-US" smtClean="0"/>
              <a:t>.</a:t>
            </a:r>
          </a:p>
          <a:p>
            <a:r>
              <a:rPr dirty="0" sz="2400" lang="en-US" smtClean="0">
                <a:solidFill>
                  <a:srgbClr val="FF0000"/>
                </a:solidFill>
              </a:rPr>
              <a:t>Diffuse or disseminated </a:t>
            </a:r>
            <a:r>
              <a:rPr dirty="0" sz="2400" lang="en-US" err="1" smtClean="0">
                <a:solidFill>
                  <a:srgbClr val="FF0000"/>
                </a:solidFill>
              </a:rPr>
              <a:t>choroiditis</a:t>
            </a:r>
            <a:r>
              <a:rPr dirty="0" sz="2400" lang="en-US" smtClean="0">
                <a:solidFill>
                  <a:srgbClr val="FF0000"/>
                </a:solidFill>
              </a:rPr>
              <a:t> </a:t>
            </a:r>
            <a:r>
              <a:rPr dirty="0" sz="2400" lang="en-US" smtClean="0"/>
              <a:t>in chronic TB.</a:t>
            </a:r>
          </a:p>
          <a:p>
            <a:r>
              <a:rPr dirty="0" sz="2400" lang="en-US" err="1" smtClean="0">
                <a:solidFill>
                  <a:srgbClr val="FF0000"/>
                </a:solidFill>
              </a:rPr>
              <a:t>Choroidal</a:t>
            </a:r>
            <a:r>
              <a:rPr dirty="0" sz="2400" lang="en-US" smtClean="0">
                <a:solidFill>
                  <a:srgbClr val="FF0000"/>
                </a:solidFill>
              </a:rPr>
              <a:t> granuloma </a:t>
            </a:r>
            <a:r>
              <a:rPr dirty="0" sz="2400" lang="en-US" smtClean="0"/>
              <a:t>may occur rarely as a solitary lesion.</a:t>
            </a:r>
          </a:p>
          <a:p>
            <a:endParaRPr dirty="0" sz="2400" lang="en-US" smtClean="0">
              <a:solidFill>
                <a:srgbClr val="FFFF00"/>
              </a:solidFill>
            </a:endParaRPr>
          </a:p>
          <a:p>
            <a:endParaRPr dirty="0" sz="2400"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Content Placeholder 2"/>
          <p:cNvSpPr>
            <a:spLocks noGrp="1"/>
          </p:cNvSpPr>
          <p:nvPr>
            <p:ph idx="1"/>
          </p:nvPr>
        </p:nvSpPr>
        <p:spPr>
          <a:xfrm>
            <a:off x="152400" y="589357"/>
            <a:ext cx="5486400" cy="5699760"/>
          </a:xfrm>
        </p:spPr>
        <p:txBody>
          <a:bodyPr>
            <a:normAutofit fontScale="95000" lnSpcReduction="20000"/>
          </a:bodyPr>
          <a:p>
            <a:pPr indent="0" marL="45720">
              <a:buNone/>
            </a:pPr>
            <a:r>
              <a:rPr dirty="0" sz="2400" lang="en-US" smtClean="0">
                <a:solidFill>
                  <a:srgbClr val="FFFF00"/>
                </a:solidFill>
              </a:rPr>
              <a:t>ACUTE RETINAL NECROSIS</a:t>
            </a:r>
          </a:p>
          <a:p>
            <a:r>
              <a:rPr dirty="0" sz="2400" lang="en-US" smtClean="0"/>
              <a:t>It is a rare clinical syndrome caused by any of the following viruses:</a:t>
            </a:r>
          </a:p>
          <a:p>
            <a:r>
              <a:rPr dirty="0" sz="2400" lang="en-US" smtClean="0"/>
              <a:t>Varicella zoster virus: it is </a:t>
            </a:r>
            <a:r>
              <a:rPr dirty="0" sz="2400" lang="en-US" smtClean="0"/>
              <a:t>commonest </a:t>
            </a:r>
            <a:r>
              <a:rPr dirty="0" sz="2400" lang="en-US" smtClean="0"/>
              <a:t>cause of ARN</a:t>
            </a:r>
          </a:p>
          <a:p>
            <a:r>
              <a:rPr dirty="0" sz="2400" lang="en-US" smtClean="0"/>
              <a:t>Herpes simplex 1 &amp; 2 in younger patients.</a:t>
            </a:r>
          </a:p>
          <a:p>
            <a:r>
              <a:rPr dirty="0" sz="2400" lang="en-US" smtClean="0"/>
              <a:t>CMV – rarely</a:t>
            </a:r>
          </a:p>
          <a:p>
            <a:pPr indent="0" marL="45720">
              <a:buNone/>
            </a:pPr>
            <a:r>
              <a:rPr dirty="0" sz="2400" lang="en-US" smtClean="0">
                <a:solidFill>
                  <a:srgbClr val="FFFF00"/>
                </a:solidFill>
              </a:rPr>
              <a:t>CLINICAL FEATURES:</a:t>
            </a:r>
          </a:p>
          <a:p>
            <a:r>
              <a:rPr dirty="0" sz="2400" lang="en-US" smtClean="0"/>
              <a:t>Patient c/o decreased visual acuity, floaters, ocular discomfort, pain, photophobia.</a:t>
            </a:r>
          </a:p>
          <a:p>
            <a:r>
              <a:rPr dirty="0" sz="2400" lang="en-US" smtClean="0">
                <a:solidFill>
                  <a:srgbClr val="FF0000"/>
                </a:solidFill>
              </a:rPr>
              <a:t>Signs:  </a:t>
            </a:r>
            <a:r>
              <a:rPr dirty="0" sz="2400" lang="en-US" smtClean="0"/>
              <a:t>anterior segment may or may not show markers of     inflammation.</a:t>
            </a:r>
          </a:p>
          <a:p>
            <a:r>
              <a:rPr dirty="0" sz="2400" lang="en-US" err="1" smtClean="0"/>
              <a:t>Vitritis</a:t>
            </a:r>
            <a:r>
              <a:rPr dirty="0" sz="2400" lang="en-US" smtClean="0"/>
              <a:t> </a:t>
            </a:r>
          </a:p>
          <a:p>
            <a:r>
              <a:rPr dirty="0" sz="2400" lang="en-US" smtClean="0"/>
              <a:t>Retinal lesions include areas of focal , well demarcated peripheral </a:t>
            </a:r>
            <a:r>
              <a:rPr dirty="0" sz="2400" lang="en-US" err="1" smtClean="0"/>
              <a:t>necrotising</a:t>
            </a:r>
            <a:r>
              <a:rPr dirty="0" sz="2400" lang="en-US" smtClean="0"/>
              <a:t> retinitis,</a:t>
            </a:r>
          </a:p>
          <a:p>
            <a:endParaRPr dirty="0" lang="en-US">
              <a:solidFill>
                <a:srgbClr val="FFFF00"/>
              </a:solidFill>
            </a:endParaRPr>
          </a:p>
        </p:txBody>
      </p:sp>
      <p:pic>
        <p:nvPicPr>
          <p:cNvPr id="2097174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638800" y="762000"/>
            <a:ext cx="3038899" cy="2677237"/>
          </a:xfrm>
          <a:prstGeom prst="rect"/>
        </p:spPr>
      </p:pic>
      <p:sp>
        <p:nvSpPr>
          <p:cNvPr id="1048655" name="Rectangle 3"/>
          <p:cNvSpPr/>
          <p:nvPr/>
        </p:nvSpPr>
        <p:spPr>
          <a:xfrm>
            <a:off x="5543508" y="3441607"/>
            <a:ext cx="3103881" cy="358140"/>
          </a:xfrm>
          <a:prstGeom prst="rect"/>
        </p:spPr>
        <p:txBody>
          <a:bodyPr wrap="none">
            <a:spAutoFit/>
          </a:bodyPr>
          <a:p>
            <a:r>
              <a:rPr b="1" dirty="0" lang="en-US"/>
              <a:t>full-thickness retinal necrosis</a:t>
            </a:r>
          </a:p>
        </p:txBody>
      </p:sp>
    </p:spTree>
  </p:cSld>
  <p:clrMapOvr>
    <a:masterClrMapping/>
  </p:clrMapOvr>
  <p:timing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Content Placeholder 2"/>
          <p:cNvSpPr>
            <a:spLocks noGrp="1"/>
          </p:cNvSpPr>
          <p:nvPr>
            <p:ph idx="1"/>
          </p:nvPr>
        </p:nvSpPr>
        <p:spPr>
          <a:xfrm>
            <a:off x="914400" y="1295401"/>
            <a:ext cx="7315200" cy="5013960"/>
          </a:xfrm>
        </p:spPr>
        <p:txBody>
          <a:bodyPr>
            <a:noAutofit/>
          </a:bodyPr>
          <a:p>
            <a:pPr indent="0" marL="45720">
              <a:buNone/>
            </a:pPr>
            <a:r>
              <a:rPr dirty="0" sz="2400" lang="en-US" smtClean="0">
                <a:solidFill>
                  <a:srgbClr val="FFFF00"/>
                </a:solidFill>
              </a:rPr>
              <a:t>COMPLICATIONS:</a:t>
            </a:r>
          </a:p>
          <a:p>
            <a:r>
              <a:rPr dirty="0" sz="2400" lang="en-US" smtClean="0"/>
              <a:t>Retinal detachment</a:t>
            </a:r>
          </a:p>
          <a:p>
            <a:r>
              <a:rPr dirty="0" sz="2400" lang="en-US" smtClean="0"/>
              <a:t>Ischemic optic neuropathy.</a:t>
            </a:r>
          </a:p>
          <a:p>
            <a:pPr indent="0" marL="45720">
              <a:buNone/>
            </a:pPr>
            <a:r>
              <a:rPr dirty="0" sz="2400" lang="en-US" smtClean="0">
                <a:solidFill>
                  <a:srgbClr val="FFFF00"/>
                </a:solidFill>
              </a:rPr>
              <a:t>TREATMENT:</a:t>
            </a:r>
          </a:p>
          <a:p>
            <a:r>
              <a:rPr dirty="0" sz="2400" lang="en-US" smtClean="0"/>
              <a:t>Systemic antiviral drugs include acyclovir </a:t>
            </a:r>
            <a:r>
              <a:rPr dirty="0" sz="2400" lang="en-US" err="1" smtClean="0"/>
              <a:t>i.v.</a:t>
            </a:r>
            <a:r>
              <a:rPr dirty="0" sz="2400" lang="en-US" smtClean="0"/>
              <a:t> 10mg/kg body weight TID for 2 weeks then PO dose for 6-12 weeks.</a:t>
            </a:r>
          </a:p>
          <a:p>
            <a:r>
              <a:rPr dirty="0" sz="2400" lang="en-US" smtClean="0"/>
              <a:t>Systemic steroids </a:t>
            </a:r>
          </a:p>
          <a:p>
            <a:r>
              <a:rPr dirty="0" sz="2400" lang="en-US" smtClean="0"/>
              <a:t>Aspirin to prevent arterial occlusion</a:t>
            </a:r>
          </a:p>
          <a:p>
            <a:r>
              <a:rPr dirty="0" sz="2400" lang="en-US" smtClean="0"/>
              <a:t>Barrier laser photocoagulation for retinal breaks</a:t>
            </a:r>
          </a:p>
          <a:p>
            <a:r>
              <a:rPr dirty="0" sz="2400" lang="en-US" err="1" smtClean="0"/>
              <a:t>Vitrectomy</a:t>
            </a:r>
            <a:r>
              <a:rPr dirty="0" sz="2400" lang="en-US" smtClean="0"/>
              <a:t> with silicon oil injection for retinal detachment</a:t>
            </a:r>
            <a:endParaRPr dirty="0" sz="2400" lang="en-US"/>
          </a:p>
        </p:txBody>
      </p:sp>
    </p:spTree>
  </p:cSld>
  <p:clrMapOvr>
    <a:masterClrMapping/>
  </p:clrMapOvr>
  <p:timing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Content Placeholder 2"/>
          <p:cNvSpPr>
            <a:spLocks noGrp="1"/>
          </p:cNvSpPr>
          <p:nvPr>
            <p:ph idx="1"/>
          </p:nvPr>
        </p:nvSpPr>
        <p:spPr>
          <a:xfrm>
            <a:off x="381000" y="609601"/>
            <a:ext cx="7848600" cy="5699760"/>
          </a:xfrm>
        </p:spPr>
        <p:txBody>
          <a:bodyPr/>
          <a:p>
            <a:pPr indent="0" marL="45720">
              <a:buNone/>
            </a:pPr>
            <a:r>
              <a:rPr dirty="0" sz="2400" lang="en-US" smtClean="0">
                <a:solidFill>
                  <a:srgbClr val="FFFF00"/>
                </a:solidFill>
              </a:rPr>
              <a:t>PROGRESSIVE OUTER RETINAL NECROSIS:</a:t>
            </a:r>
          </a:p>
          <a:p>
            <a:r>
              <a:rPr dirty="0" sz="2400" lang="en-US" smtClean="0"/>
              <a:t>Rare devastating necrotizing retinitis caused by VZV infection in </a:t>
            </a:r>
            <a:r>
              <a:rPr dirty="0" sz="2400" lang="en-US" err="1" smtClean="0"/>
              <a:t>immunocompromised</a:t>
            </a:r>
            <a:r>
              <a:rPr dirty="0" sz="2400" lang="en-US" smtClean="0"/>
              <a:t> patients.</a:t>
            </a:r>
          </a:p>
          <a:p>
            <a:pPr indent="0" marL="45720">
              <a:buNone/>
            </a:pPr>
            <a:r>
              <a:rPr dirty="0" sz="2400" lang="en-US" smtClean="0">
                <a:solidFill>
                  <a:srgbClr val="FFFF00"/>
                </a:solidFill>
              </a:rPr>
              <a:t>C/F:</a:t>
            </a:r>
          </a:p>
          <a:p>
            <a:r>
              <a:rPr dirty="0" sz="2400" lang="en-US" smtClean="0"/>
              <a:t>Painless rapid loss of vision</a:t>
            </a:r>
          </a:p>
          <a:p>
            <a:r>
              <a:rPr dirty="0" sz="2400" lang="en-US" smtClean="0"/>
              <a:t>Retinal lesions include rapidly coalescing white areas of outer retinal necrosis.</a:t>
            </a:r>
          </a:p>
          <a:p>
            <a:r>
              <a:rPr dirty="0" sz="2400" lang="en-US" smtClean="0">
                <a:solidFill>
                  <a:srgbClr val="FFFF00"/>
                </a:solidFill>
              </a:rPr>
              <a:t>TREATMENT:</a:t>
            </a:r>
          </a:p>
          <a:p>
            <a:r>
              <a:rPr dirty="0" sz="2400" lang="en-US" smtClean="0"/>
              <a:t>iv injection of </a:t>
            </a:r>
            <a:r>
              <a:rPr dirty="0" sz="2400" lang="en-US" err="1" smtClean="0"/>
              <a:t>ganciclovir</a:t>
            </a:r>
            <a:r>
              <a:rPr dirty="0" sz="2400" lang="en-US" smtClean="0"/>
              <a:t> or </a:t>
            </a:r>
            <a:r>
              <a:rPr dirty="0" sz="2400" lang="en-US" err="1" smtClean="0"/>
              <a:t>foscarnet</a:t>
            </a:r>
            <a:r>
              <a:rPr dirty="0" sz="2400" lang="en-US" smtClean="0"/>
              <a:t> combined with </a:t>
            </a:r>
            <a:r>
              <a:rPr dirty="0" sz="2400" lang="en-US" err="1" smtClean="0"/>
              <a:t>intravitreal</a:t>
            </a:r>
            <a:r>
              <a:rPr dirty="0" sz="2400" lang="en-US" smtClean="0"/>
              <a:t> </a:t>
            </a:r>
            <a:r>
              <a:rPr dirty="0" sz="2400" lang="en-US" err="1" smtClean="0"/>
              <a:t>ganciclovir</a:t>
            </a:r>
            <a:r>
              <a:rPr dirty="0" sz="2400" lang="en-US" smtClean="0"/>
              <a:t>.</a:t>
            </a:r>
          </a:p>
          <a:p>
            <a:endParaRPr dirty="0"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75" name="Content Placeholder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33400" y="1468582"/>
            <a:ext cx="3852352" cy="3645760"/>
          </a:xfrm>
        </p:spPr>
      </p:pic>
      <p:pic>
        <p:nvPicPr>
          <p:cNvPr id="2097176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419600" y="1447800"/>
            <a:ext cx="4267200" cy="3571874"/>
          </a:xfrm>
          <a:prstGeom prst="rect"/>
        </p:spPr>
      </p:pic>
      <p:sp>
        <p:nvSpPr>
          <p:cNvPr id="1048659" name="Rectangle 5"/>
          <p:cNvSpPr/>
          <p:nvPr/>
        </p:nvSpPr>
        <p:spPr>
          <a:xfrm>
            <a:off x="609600" y="5181600"/>
            <a:ext cx="8077200" cy="891540"/>
          </a:xfrm>
          <a:prstGeom prst="rect"/>
        </p:spPr>
        <p:txBody>
          <a:bodyPr wrap="square">
            <a:spAutoFit/>
          </a:bodyPr>
          <a:p>
            <a:r>
              <a:rPr b="1" dirty="0" lang="en-US"/>
              <a:t>Progressive retinal necrosis. (A) Early macular </a:t>
            </a:r>
            <a:r>
              <a:rPr b="1" dirty="0" lang="en-US" smtClean="0"/>
              <a:t>involvement </a:t>
            </a:r>
            <a:r>
              <a:rPr b="1" dirty="0" lang="en-US"/>
              <a:t>(B) established disease resulting from confluence of multiple foci – there is little or no </a:t>
            </a:r>
            <a:r>
              <a:rPr b="1" dirty="0" lang="en-US" err="1"/>
              <a:t>haemorrhage</a:t>
            </a:r>
            <a:endParaRPr b="1" dirty="0"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Title 1"/>
          <p:cNvSpPr>
            <a:spLocks noGrp="1"/>
          </p:cNvSpPr>
          <p:nvPr>
            <p:ph type="title"/>
          </p:nvPr>
        </p:nvSpPr>
        <p:spPr>
          <a:xfrm>
            <a:off x="1447800" y="2895600"/>
            <a:ext cx="7315200" cy="1154097"/>
          </a:xfrm>
        </p:spPr>
        <p:txBody>
          <a:bodyPr/>
          <a:p>
            <a:r>
              <a:rPr dirty="0" lang="en-US" smtClean="0"/>
              <a:t>        THANKQ</a:t>
            </a:r>
            <a:endParaRPr dirty="0"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6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52" name="Content Placeholder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600200" y="609600"/>
            <a:ext cx="5486400" cy="5851525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Content Placeholder 2"/>
          <p:cNvSpPr>
            <a:spLocks noGrp="1"/>
          </p:cNvSpPr>
          <p:nvPr>
            <p:ph idx="1"/>
          </p:nvPr>
        </p:nvSpPr>
        <p:spPr>
          <a:xfrm>
            <a:off x="685800" y="609601"/>
            <a:ext cx="7543800" cy="5699760"/>
          </a:xfrm>
        </p:spPr>
        <p:txBody>
          <a:bodyPr>
            <a:normAutofit/>
          </a:bodyPr>
          <a:p>
            <a:pPr indent="0" marL="45720">
              <a:buNone/>
            </a:pPr>
            <a:r>
              <a:rPr dirty="0" sz="2400" lang="en-US" smtClean="0">
                <a:solidFill>
                  <a:srgbClr val="FFFF00"/>
                </a:solidFill>
              </a:rPr>
              <a:t>DIAGNOSIS:</a:t>
            </a:r>
          </a:p>
          <a:p>
            <a:r>
              <a:rPr dirty="0" sz="2400" lang="en-US" smtClean="0"/>
              <a:t>Positive skin test</a:t>
            </a:r>
          </a:p>
          <a:p>
            <a:r>
              <a:rPr dirty="0" sz="2400" lang="en-US" smtClean="0"/>
              <a:t>Associated findings of systemic TB.</a:t>
            </a:r>
          </a:p>
          <a:p>
            <a:r>
              <a:rPr dirty="0" sz="2400" lang="en-US" smtClean="0"/>
              <a:t>Intractable uveitis unresponsive to steroid therapy</a:t>
            </a:r>
          </a:p>
          <a:p>
            <a:r>
              <a:rPr dirty="0" sz="2400" lang="en-US" smtClean="0"/>
              <a:t>Positive response to Isoniazid(response of </a:t>
            </a:r>
            <a:r>
              <a:rPr dirty="0" sz="2400" lang="en-US" err="1" smtClean="0"/>
              <a:t>iritis</a:t>
            </a:r>
            <a:r>
              <a:rPr dirty="0" sz="2400" lang="en-US" smtClean="0"/>
              <a:t> to isoniazid 300m OD for 3 weeks).</a:t>
            </a:r>
          </a:p>
          <a:p>
            <a:pPr indent="0" marL="45720">
              <a:buNone/>
            </a:pPr>
            <a:r>
              <a:rPr dirty="0" sz="2400" lang="en-US" smtClean="0">
                <a:solidFill>
                  <a:srgbClr val="FFFF00"/>
                </a:solidFill>
              </a:rPr>
              <a:t>TREATMENT:</a:t>
            </a:r>
          </a:p>
          <a:p>
            <a:r>
              <a:rPr dirty="0" sz="2400" lang="en-US" smtClean="0"/>
              <a:t>Chemotherapy with rifampicin and isoniazid for 12 months along with usual treatment of uveitis.</a:t>
            </a:r>
          </a:p>
          <a:p>
            <a:pPr indent="0" marL="45720">
              <a:buNone/>
            </a:pPr>
            <a:endParaRPr dirty="0" sz="2400"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914400" y="13855"/>
            <a:ext cx="7315200" cy="824345"/>
          </a:xfrm>
        </p:spPr>
        <p:txBody>
          <a:bodyPr>
            <a:normAutofit/>
          </a:bodyPr>
          <a:p>
            <a:r>
              <a:rPr dirty="0" lang="en-US" smtClean="0"/>
              <a:t>ACQUIRED SYPHILITIC UVEITIS</a:t>
            </a:r>
            <a:endParaRPr dirty="0" lang="en-US"/>
          </a:p>
        </p:txBody>
      </p:sp>
      <p:sp>
        <p:nvSpPr>
          <p:cNvPr id="104860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153400" cy="5791200"/>
          </a:xfrm>
        </p:spPr>
        <p:txBody>
          <a:bodyPr>
            <a:normAutofit fontScale="95833" lnSpcReduction="10000"/>
          </a:bodyPr>
          <a:p>
            <a:r>
              <a:rPr dirty="0" sz="2400" lang="en-US" smtClean="0"/>
              <a:t>It is a chronic venereal infection caused by </a:t>
            </a:r>
            <a:r>
              <a:rPr dirty="0" sz="2400" i="1" lang="en-US" err="1" smtClean="0">
                <a:solidFill>
                  <a:srgbClr val="FF0000"/>
                </a:solidFill>
              </a:rPr>
              <a:t>Treponema</a:t>
            </a:r>
            <a:r>
              <a:rPr dirty="0" sz="2400" i="1" lang="en-US" smtClean="0">
                <a:solidFill>
                  <a:srgbClr val="FF0000"/>
                </a:solidFill>
              </a:rPr>
              <a:t> </a:t>
            </a:r>
            <a:r>
              <a:rPr dirty="0" sz="2400" i="1" lang="en-US" err="1" smtClean="0">
                <a:solidFill>
                  <a:srgbClr val="FF0000"/>
                </a:solidFill>
              </a:rPr>
              <a:t>pallidum</a:t>
            </a:r>
            <a:r>
              <a:rPr dirty="0" sz="2400" lang="en-US" smtClean="0"/>
              <a:t> which affects both anterior and posterior uvea.</a:t>
            </a:r>
          </a:p>
          <a:p>
            <a:pPr indent="0" marL="45720">
              <a:buNone/>
            </a:pPr>
            <a:r>
              <a:rPr dirty="0" sz="2400" lang="en-US" smtClean="0">
                <a:solidFill>
                  <a:srgbClr val="FFFF00"/>
                </a:solidFill>
              </a:rPr>
              <a:t>SYPHILITIC ANTERIOR UVEITIS:</a:t>
            </a:r>
          </a:p>
          <a:p>
            <a:r>
              <a:rPr dirty="0" sz="2400" lang="en-US" smtClean="0"/>
              <a:t>Occur as acute plastic </a:t>
            </a:r>
            <a:r>
              <a:rPr dirty="0" sz="2400" lang="en-US" err="1" smtClean="0"/>
              <a:t>iritis</a:t>
            </a:r>
            <a:r>
              <a:rPr dirty="0" sz="2400" lang="en-US" smtClean="0"/>
              <a:t> or granulomatous </a:t>
            </a:r>
            <a:r>
              <a:rPr dirty="0" sz="2400" lang="en-US" err="1" smtClean="0"/>
              <a:t>iritis</a:t>
            </a:r>
            <a:r>
              <a:rPr dirty="0" sz="2400" lang="en-US" smtClean="0"/>
              <a:t>.</a:t>
            </a:r>
          </a:p>
          <a:p>
            <a:r>
              <a:rPr dirty="0" sz="2400" lang="en-US" smtClean="0">
                <a:solidFill>
                  <a:srgbClr val="FF0000"/>
                </a:solidFill>
              </a:rPr>
              <a:t>Acute plastic </a:t>
            </a:r>
            <a:r>
              <a:rPr dirty="0" sz="2400" lang="en-US" err="1" smtClean="0">
                <a:solidFill>
                  <a:srgbClr val="FF0000"/>
                </a:solidFill>
              </a:rPr>
              <a:t>iritis</a:t>
            </a:r>
            <a:r>
              <a:rPr dirty="0" sz="2400" lang="en-US" smtClean="0">
                <a:solidFill>
                  <a:srgbClr val="FF0000"/>
                </a:solidFill>
              </a:rPr>
              <a:t> </a:t>
            </a:r>
            <a:r>
              <a:rPr dirty="0" sz="2400" lang="en-US" smtClean="0"/>
              <a:t>occurs in secondary stage of syphilis and as </a:t>
            </a:r>
            <a:r>
              <a:rPr dirty="0" sz="2400" lang="en-US" err="1" smtClean="0"/>
              <a:t>Herxheimer</a:t>
            </a:r>
            <a:r>
              <a:rPr dirty="0" sz="2400" lang="en-US" smtClean="0"/>
              <a:t> reaction 24-48 hours after therapeutic dose of penicillin.</a:t>
            </a:r>
          </a:p>
          <a:p>
            <a:r>
              <a:rPr dirty="0" sz="2400" lang="en-US" err="1" smtClean="0">
                <a:solidFill>
                  <a:srgbClr val="FF0000"/>
                </a:solidFill>
              </a:rPr>
              <a:t>Gummatous</a:t>
            </a:r>
            <a:r>
              <a:rPr dirty="0" sz="2400" lang="en-US" smtClean="0">
                <a:solidFill>
                  <a:srgbClr val="FF0000"/>
                </a:solidFill>
              </a:rPr>
              <a:t> anterior uveitis </a:t>
            </a:r>
            <a:r>
              <a:rPr dirty="0" sz="2400" lang="en-US" smtClean="0"/>
              <a:t>occurs in secondary or rarely tertiary stage of syphilis.</a:t>
            </a:r>
          </a:p>
          <a:p>
            <a:r>
              <a:rPr dirty="0" sz="2400" lang="en-US" smtClean="0"/>
              <a:t>It is </a:t>
            </a:r>
            <a:r>
              <a:rPr dirty="0" sz="2400" lang="en-US" err="1" smtClean="0"/>
              <a:t>characterised</a:t>
            </a:r>
            <a:r>
              <a:rPr dirty="0" sz="2400" lang="en-US" smtClean="0"/>
              <a:t> by formation of yellowish red highly </a:t>
            </a:r>
            <a:r>
              <a:rPr dirty="0" sz="2400" lang="en-US" err="1" smtClean="0"/>
              <a:t>vascularised</a:t>
            </a:r>
            <a:r>
              <a:rPr dirty="0" sz="2400" lang="en-US" smtClean="0"/>
              <a:t> </a:t>
            </a:r>
            <a:r>
              <a:rPr dirty="0" sz="2400" lang="en-US" err="1" smtClean="0"/>
              <a:t>miltiple</a:t>
            </a:r>
            <a:r>
              <a:rPr dirty="0" sz="2400" lang="en-US" smtClean="0"/>
              <a:t> nodules arranged near the pupillary border or </a:t>
            </a:r>
            <a:r>
              <a:rPr dirty="0" sz="2400" lang="en-US" err="1" smtClean="0"/>
              <a:t>ciliary</a:t>
            </a:r>
            <a:r>
              <a:rPr dirty="0" sz="2400" lang="en-US" smtClean="0"/>
              <a:t> border of iris.</a:t>
            </a:r>
          </a:p>
          <a:p>
            <a:r>
              <a:rPr dirty="0" sz="2400" lang="en-US" smtClean="0">
                <a:solidFill>
                  <a:srgbClr val="FFFF00"/>
                </a:solidFill>
              </a:rPr>
              <a:t>SYPHILITIC  POSTERIOR   UVEITIS:</a:t>
            </a:r>
          </a:p>
          <a:p>
            <a:r>
              <a:rPr dirty="0" sz="2400" lang="en-US" smtClean="0"/>
              <a:t>May occur as disseminated, peripheral or diffuse </a:t>
            </a:r>
            <a:r>
              <a:rPr dirty="0" sz="2400" lang="en-US" err="1" smtClean="0"/>
              <a:t>choroiditis</a:t>
            </a:r>
            <a:r>
              <a:rPr dirty="0" sz="2400" lang="en-US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Content Placeholder 2"/>
          <p:cNvSpPr>
            <a:spLocks noGrp="1"/>
          </p:cNvSpPr>
          <p:nvPr>
            <p:ph idx="1"/>
          </p:nvPr>
        </p:nvSpPr>
        <p:spPr>
          <a:xfrm>
            <a:off x="228600" y="609601"/>
            <a:ext cx="8001000" cy="5699760"/>
          </a:xfrm>
        </p:spPr>
        <p:txBody>
          <a:bodyPr>
            <a:normAutofit/>
          </a:bodyPr>
          <a:p>
            <a:pPr indent="0" marL="45720">
              <a:buNone/>
            </a:pPr>
            <a:r>
              <a:rPr dirty="0" sz="2400" lang="en-US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VARIOUS OCULAR MANIFESTATIONS IN ACQUIRED SYPHILIS</a:t>
            </a:r>
          </a:p>
          <a:p>
            <a:r>
              <a:rPr dirty="0" sz="2400" lang="en-US" err="1">
                <a:solidFill>
                  <a:srgbClr val="FF0000"/>
                </a:solidFill>
              </a:rPr>
              <a:t>Chorioretinitis</a:t>
            </a:r>
            <a:r>
              <a:rPr dirty="0" sz="2400" lang="en-US"/>
              <a:t> </a:t>
            </a:r>
            <a:r>
              <a:rPr dirty="0" sz="2400" lang="en-US" smtClean="0"/>
              <a:t> </a:t>
            </a:r>
            <a:r>
              <a:rPr dirty="0" sz="2400" lang="en-US"/>
              <a:t>often multifocal </a:t>
            </a:r>
            <a:r>
              <a:rPr dirty="0" sz="2400" lang="en-US" smtClean="0"/>
              <a:t>, </a:t>
            </a:r>
            <a:r>
              <a:rPr dirty="0" sz="2400" lang="en-US"/>
              <a:t>bilateral and associated with </a:t>
            </a:r>
            <a:r>
              <a:rPr dirty="0" sz="2400" lang="en-US" err="1" smtClean="0"/>
              <a:t>vitritis</a:t>
            </a:r>
            <a:r>
              <a:rPr dirty="0" sz="2400" lang="en-US"/>
              <a:t> </a:t>
            </a:r>
            <a:r>
              <a:rPr dirty="0" sz="2400" lang="en-US" smtClean="0"/>
              <a:t>may develop. </a:t>
            </a:r>
          </a:p>
          <a:p>
            <a:r>
              <a:rPr dirty="0" sz="2400" lang="en-US" smtClean="0"/>
              <a:t> </a:t>
            </a:r>
            <a:r>
              <a:rPr dirty="0" sz="2400" lang="en-US" err="1">
                <a:solidFill>
                  <a:srgbClr val="FF0000"/>
                </a:solidFill>
              </a:rPr>
              <a:t>Roseolae</a:t>
            </a:r>
            <a:r>
              <a:rPr dirty="0" sz="2400" lang="en-US">
                <a:solidFill>
                  <a:srgbClr val="FF0000"/>
                </a:solidFill>
              </a:rPr>
              <a:t> </a:t>
            </a:r>
            <a:r>
              <a:rPr dirty="0" sz="2400" lang="en-US" smtClean="0"/>
              <a:t> </a:t>
            </a:r>
            <a:r>
              <a:rPr dirty="0" sz="2400" lang="en-US"/>
              <a:t>are dilated iris capillaries that may develop into yellowish </a:t>
            </a:r>
            <a:r>
              <a:rPr dirty="0" sz="2400" lang="en-US" smtClean="0"/>
              <a:t>nodules may be present.</a:t>
            </a:r>
          </a:p>
          <a:p>
            <a:r>
              <a:rPr dirty="0" sz="2400" lang="en-US" smtClean="0"/>
              <a:t> </a:t>
            </a:r>
            <a:r>
              <a:rPr dirty="0" sz="2400" lang="en-US">
                <a:solidFill>
                  <a:srgbClr val="FF0000"/>
                </a:solidFill>
              </a:rPr>
              <a:t>Acute syphilitic posterior </a:t>
            </a:r>
            <a:r>
              <a:rPr dirty="0" sz="2400" lang="en-US" err="1">
                <a:solidFill>
                  <a:srgbClr val="FF0000"/>
                </a:solidFill>
              </a:rPr>
              <a:t>placoid</a:t>
            </a:r>
            <a:r>
              <a:rPr dirty="0" sz="2400" lang="en-US">
                <a:solidFill>
                  <a:srgbClr val="FF0000"/>
                </a:solidFill>
              </a:rPr>
              <a:t> </a:t>
            </a:r>
            <a:r>
              <a:rPr dirty="0" sz="2400" lang="en-US" err="1">
                <a:solidFill>
                  <a:srgbClr val="FF0000"/>
                </a:solidFill>
              </a:rPr>
              <a:t>chorioretinopathy</a:t>
            </a:r>
            <a:r>
              <a:rPr dirty="0" sz="2400" lang="en-US">
                <a:solidFill>
                  <a:srgbClr val="FF0000"/>
                </a:solidFill>
              </a:rPr>
              <a:t> (ASPPC)</a:t>
            </a:r>
            <a:r>
              <a:rPr dirty="0" sz="2400" lang="en-US"/>
              <a:t> is characterized by large pale-yellowish </a:t>
            </a:r>
            <a:r>
              <a:rPr dirty="0" sz="2400" lang="en-US" err="1"/>
              <a:t>subretinal</a:t>
            </a:r>
            <a:r>
              <a:rPr dirty="0" sz="2400" lang="en-US"/>
              <a:t> lesions in the posterior </a:t>
            </a:r>
            <a:r>
              <a:rPr dirty="0" sz="2400" lang="en-US" smtClean="0"/>
              <a:t>pole. </a:t>
            </a:r>
          </a:p>
          <a:p>
            <a:r>
              <a:rPr dirty="0" sz="2400" lang="en-US" smtClean="0"/>
              <a:t> </a:t>
            </a:r>
            <a:r>
              <a:rPr dirty="0" sz="2400" lang="en-US"/>
              <a:t>Retinitis has a </a:t>
            </a:r>
            <a:r>
              <a:rPr dirty="0" sz="2400" lang="en-US">
                <a:solidFill>
                  <a:srgbClr val="FF0000"/>
                </a:solidFill>
              </a:rPr>
              <a:t>‘ground glass</a:t>
            </a:r>
            <a:r>
              <a:rPr dirty="0" sz="2400" lang="en-US"/>
              <a:t>’ </a:t>
            </a:r>
            <a:r>
              <a:rPr dirty="0" sz="2400" lang="en-US" smtClean="0"/>
              <a:t>appearance</a:t>
            </a:r>
          </a:p>
          <a:p>
            <a:r>
              <a:rPr dirty="0" sz="2400" lang="en-US"/>
              <a:t> </a:t>
            </a:r>
            <a:r>
              <a:rPr dirty="0" sz="2400" lang="en-US" smtClean="0">
                <a:solidFill>
                  <a:srgbClr val="FF0000"/>
                </a:solidFill>
              </a:rPr>
              <a:t>Optic </a:t>
            </a:r>
            <a:r>
              <a:rPr dirty="0" sz="2400" lang="en-US">
                <a:solidFill>
                  <a:srgbClr val="FF0000"/>
                </a:solidFill>
              </a:rPr>
              <a:t>neuritis and </a:t>
            </a:r>
            <a:r>
              <a:rPr dirty="0" sz="2400" lang="en-US" err="1">
                <a:solidFill>
                  <a:srgbClr val="FF0000"/>
                </a:solidFill>
              </a:rPr>
              <a:t>neuroretinitis</a:t>
            </a:r>
            <a:r>
              <a:rPr dirty="0" sz="2400" lang="en-US">
                <a:solidFill>
                  <a:srgbClr val="FF0000"/>
                </a:solidFill>
              </a:rPr>
              <a:t> </a:t>
            </a:r>
            <a:r>
              <a:rPr dirty="0" sz="2400" lang="en-US" smtClean="0">
                <a:solidFill>
                  <a:srgbClr val="FF0000"/>
                </a:solidFill>
              </a:rPr>
              <a:t> </a:t>
            </a:r>
          </a:p>
          <a:p>
            <a:r>
              <a:rPr dirty="0" sz="2400" lang="en-US" smtClean="0"/>
              <a:t>Other </a:t>
            </a:r>
            <a:r>
              <a:rPr dirty="0" sz="2400" lang="en-US"/>
              <a:t>features include conjunctivitis, </a:t>
            </a:r>
            <a:r>
              <a:rPr dirty="0" sz="2400" lang="en-US" err="1"/>
              <a:t>episcleritis</a:t>
            </a:r>
            <a:r>
              <a:rPr dirty="0" sz="2400" lang="en-US"/>
              <a:t> </a:t>
            </a:r>
            <a:r>
              <a:rPr dirty="0" sz="2400" lang="en-US" err="1" smtClean="0"/>
              <a:t>scleritis</a:t>
            </a:r>
            <a:r>
              <a:rPr dirty="0" sz="2400" lang="en-US"/>
              <a:t>, intermediate uveitis, glaucoma, cataract and </a:t>
            </a:r>
            <a:r>
              <a:rPr dirty="0" sz="2400" lang="en-US" smtClean="0"/>
              <a:t>Argyll </a:t>
            </a:r>
            <a:r>
              <a:rPr dirty="0" sz="2400" lang="en-US"/>
              <a:t>Robertson pupils </a:t>
            </a:r>
            <a:endParaRPr dirty="0"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53" name="Content Placeholder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09600" y="304800"/>
            <a:ext cx="7468558" cy="6181365"/>
          </a:xfrm>
        </p:spPr>
      </p:pic>
    </p:spTree>
  </p:cSld>
  <p:clrMapOvr>
    <a:masterClrMapping/>
  </p:clrMapOvr>
</p:sld>
</file>

<file path=ppt/theme/_rels/them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lastClr="000000" val="windowText"/>
      </a:dk1>
      <a:lt1>
        <a:sysClr lastClr="FFFFFF" val="window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r="5400000" dist="381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r="5400000" dist="38100" rotWithShape="0" sy="9800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dir="br" rig="twoPt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dir="5400000" dist="50800" endPos="28000" rotWithShape="0" stA="24000" sy="-100000"/>
          </a:effectLst>
          <a:scene3d>
            <a:camera prst="orthographicFront">
              <a:rot lat="0" lon="0" rev="0"/>
            </a:camera>
            <a:lightRig dir="t" rig="threeP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algn="tl" flip="none" sx="100000" sy="100000" tx="0" ty="0"/>
        </a:blip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INFECTIVE UVEITIS</dc:title>
  <dc:creator>Windows User</dc:creator>
  <cp:lastModifiedBy>Windows User</cp:lastModifiedBy>
  <dcterms:created xsi:type="dcterms:W3CDTF">2020-04-09T17:22:19Z</dcterms:created>
  <dcterms:modified xsi:type="dcterms:W3CDTF">2020-04-16T03:43:34Z</dcterms:modified>
</cp:coreProperties>
</file>